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Lst>
  <p:notesMasterIdLst>
    <p:notesMasterId r:id="rId35"/>
  </p:notesMasterIdLst>
  <p:sldIdLst>
    <p:sldId id="256" r:id="rId2"/>
    <p:sldId id="257" r:id="rId3"/>
    <p:sldId id="314" r:id="rId4"/>
    <p:sldId id="315" r:id="rId5"/>
    <p:sldId id="321" r:id="rId6"/>
    <p:sldId id="324" r:id="rId7"/>
    <p:sldId id="316" r:id="rId8"/>
    <p:sldId id="265" r:id="rId9"/>
    <p:sldId id="298" r:id="rId10"/>
    <p:sldId id="299" r:id="rId11"/>
    <p:sldId id="269" r:id="rId12"/>
    <p:sldId id="301" r:id="rId13"/>
    <p:sldId id="264" r:id="rId14"/>
    <p:sldId id="317" r:id="rId15"/>
    <p:sldId id="318" r:id="rId16"/>
    <p:sldId id="319" r:id="rId17"/>
    <p:sldId id="322" r:id="rId18"/>
    <p:sldId id="323" r:id="rId19"/>
    <p:sldId id="325" r:id="rId20"/>
    <p:sldId id="326" r:id="rId21"/>
    <p:sldId id="320" r:id="rId22"/>
    <p:sldId id="327" r:id="rId23"/>
    <p:sldId id="328" r:id="rId24"/>
    <p:sldId id="329" r:id="rId25"/>
    <p:sldId id="330" r:id="rId26"/>
    <p:sldId id="331" r:id="rId27"/>
    <p:sldId id="332" r:id="rId28"/>
    <p:sldId id="333" r:id="rId29"/>
    <p:sldId id="334" r:id="rId30"/>
    <p:sldId id="335" r:id="rId31"/>
    <p:sldId id="336" r:id="rId32"/>
    <p:sldId id="337" r:id="rId33"/>
    <p:sldId id="263"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78" y="1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95824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 name="Google Shape;3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6944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539580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3890592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3015587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20e9e872ab_3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 name="Google Shape;57;g120e9e872ab_3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 name="Google Shape;58;g120e9e872ab_3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892892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2295537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3070648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2944104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extLst>
      <p:ext uri="{BB962C8B-B14F-4D97-AF65-F5344CB8AC3E}">
        <p14:creationId xmlns:p14="http://schemas.microsoft.com/office/powerpoint/2010/main" val="3548462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extLst>
      <p:ext uri="{BB962C8B-B14F-4D97-AF65-F5344CB8AC3E}">
        <p14:creationId xmlns:p14="http://schemas.microsoft.com/office/powerpoint/2010/main" val="810955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159418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 name="Google Shape;4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 name="Google Shape;4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4173326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3545536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extLst>
      <p:ext uri="{BB962C8B-B14F-4D97-AF65-F5344CB8AC3E}">
        <p14:creationId xmlns:p14="http://schemas.microsoft.com/office/powerpoint/2010/main" val="767883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extLst>
      <p:ext uri="{BB962C8B-B14F-4D97-AF65-F5344CB8AC3E}">
        <p14:creationId xmlns:p14="http://schemas.microsoft.com/office/powerpoint/2010/main" val="1990701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extLst>
      <p:ext uri="{BB962C8B-B14F-4D97-AF65-F5344CB8AC3E}">
        <p14:creationId xmlns:p14="http://schemas.microsoft.com/office/powerpoint/2010/main" val="2558066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2169779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1737170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extLst>
      <p:ext uri="{BB962C8B-B14F-4D97-AF65-F5344CB8AC3E}">
        <p14:creationId xmlns:p14="http://schemas.microsoft.com/office/powerpoint/2010/main" val="3932596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extLst>
      <p:ext uri="{BB962C8B-B14F-4D97-AF65-F5344CB8AC3E}">
        <p14:creationId xmlns:p14="http://schemas.microsoft.com/office/powerpoint/2010/main" val="1538438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137600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extLst>
      <p:ext uri="{BB962C8B-B14F-4D97-AF65-F5344CB8AC3E}">
        <p14:creationId xmlns:p14="http://schemas.microsoft.com/office/powerpoint/2010/main" val="754449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103544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extLst>
      <p:ext uri="{BB962C8B-B14F-4D97-AF65-F5344CB8AC3E}">
        <p14:creationId xmlns:p14="http://schemas.microsoft.com/office/powerpoint/2010/main" val="3994794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extLst>
      <p:ext uri="{BB962C8B-B14F-4D97-AF65-F5344CB8AC3E}">
        <p14:creationId xmlns:p14="http://schemas.microsoft.com/office/powerpoint/2010/main" val="1232762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extLst>
      <p:ext uri="{BB962C8B-B14F-4D97-AF65-F5344CB8AC3E}">
        <p14:creationId xmlns:p14="http://schemas.microsoft.com/office/powerpoint/2010/main" val="2270330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20e9e872ab_3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g120e9e872ab_3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g120e9e872ab_3_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extLst>
      <p:ext uri="{BB962C8B-B14F-4D97-AF65-F5344CB8AC3E}">
        <p14:creationId xmlns:p14="http://schemas.microsoft.com/office/powerpoint/2010/main" val="278028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3422567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4144601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636256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748038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743237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187272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2"/>
              </a:buClr>
              <a:buSzPts val="7200"/>
              <a:buFont typeface="Calibri"/>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Autofit/>
          </a:bodyPr>
          <a:lstStyle>
            <a:lvl1pPr lvl="0" algn="l">
              <a:lnSpc>
                <a:spcPct val="100000"/>
              </a:lnSpc>
              <a:spcBef>
                <a:spcPts val="1000"/>
              </a:spcBef>
              <a:spcAft>
                <a:spcPts val="0"/>
              </a:spcAft>
              <a:buSzPts val="1600"/>
              <a:buNone/>
              <a:defRPr cap="none">
                <a:solidFill>
                  <a:srgbClr val="F1F3F4"/>
                </a:solidFill>
              </a:defRPr>
            </a:lvl1pPr>
            <a:lvl2pPr lvl="1" algn="ctr">
              <a:lnSpc>
                <a:spcPct val="100000"/>
              </a:lnSpc>
              <a:spcBef>
                <a:spcPts val="1000"/>
              </a:spcBef>
              <a:spcAft>
                <a:spcPts val="0"/>
              </a:spcAft>
              <a:buSzPts val="1440"/>
              <a:buNone/>
              <a:defRPr>
                <a:solidFill>
                  <a:srgbClr val="888888"/>
                </a:solidFill>
              </a:defRPr>
            </a:lvl2pPr>
            <a:lvl3pPr lvl="2" algn="ctr">
              <a:lnSpc>
                <a:spcPct val="100000"/>
              </a:lnSpc>
              <a:spcBef>
                <a:spcPts val="1000"/>
              </a:spcBef>
              <a:spcAft>
                <a:spcPts val="0"/>
              </a:spcAft>
              <a:buSzPts val="1280"/>
              <a:buNone/>
              <a:defRPr>
                <a:solidFill>
                  <a:srgbClr val="888888"/>
                </a:solidFill>
              </a:defRPr>
            </a:lvl3pPr>
            <a:lvl4pPr lvl="3" algn="ctr">
              <a:lnSpc>
                <a:spcPct val="100000"/>
              </a:lnSpc>
              <a:spcBef>
                <a:spcPts val="1000"/>
              </a:spcBef>
              <a:spcAft>
                <a:spcPts val="0"/>
              </a:spcAft>
              <a:buSzPts val="1120"/>
              <a:buNone/>
              <a:defRPr>
                <a:solidFill>
                  <a:srgbClr val="888888"/>
                </a:solidFill>
              </a:defRPr>
            </a:lvl4pPr>
            <a:lvl5pPr lvl="4" algn="ctr">
              <a:lnSpc>
                <a:spcPct val="100000"/>
              </a:lnSpc>
              <a:spcBef>
                <a:spcPts val="1000"/>
              </a:spcBef>
              <a:spcAft>
                <a:spcPts val="0"/>
              </a:spcAft>
              <a:buSzPts val="1120"/>
              <a:buNone/>
              <a:defRPr>
                <a:solidFill>
                  <a:srgbClr val="888888"/>
                </a:solidFill>
              </a:defRPr>
            </a:lvl5pPr>
            <a:lvl6pPr lvl="5" algn="ctr">
              <a:lnSpc>
                <a:spcPct val="100000"/>
              </a:lnSpc>
              <a:spcBef>
                <a:spcPts val="1000"/>
              </a:spcBef>
              <a:spcAft>
                <a:spcPts val="0"/>
              </a:spcAft>
              <a:buSzPts val="1120"/>
              <a:buNone/>
              <a:defRPr>
                <a:solidFill>
                  <a:srgbClr val="888888"/>
                </a:solidFill>
              </a:defRPr>
            </a:lvl6pPr>
            <a:lvl7pPr lvl="6" algn="ctr">
              <a:lnSpc>
                <a:spcPct val="100000"/>
              </a:lnSpc>
              <a:spcBef>
                <a:spcPts val="1000"/>
              </a:spcBef>
              <a:spcAft>
                <a:spcPts val="0"/>
              </a:spcAft>
              <a:buSzPts val="1120"/>
              <a:buNone/>
              <a:defRPr>
                <a:solidFill>
                  <a:srgbClr val="888888"/>
                </a:solidFill>
              </a:defRPr>
            </a:lvl7pPr>
            <a:lvl8pPr lvl="7" algn="ctr">
              <a:lnSpc>
                <a:spcPct val="100000"/>
              </a:lnSpc>
              <a:spcBef>
                <a:spcPts val="1000"/>
              </a:spcBef>
              <a:spcAft>
                <a:spcPts val="0"/>
              </a:spcAft>
              <a:buSzPts val="1120"/>
              <a:buNone/>
              <a:defRPr>
                <a:solidFill>
                  <a:srgbClr val="888888"/>
                </a:solidFill>
              </a:defRPr>
            </a:lvl8pPr>
            <a:lvl9pPr lvl="8" algn="ctr">
              <a:lnSpc>
                <a:spcPct val="100000"/>
              </a:lnSpc>
              <a:spcBef>
                <a:spcPts val="1000"/>
              </a:spcBef>
              <a:spcAft>
                <a:spcPts val="0"/>
              </a:spcAft>
              <a:buSzPts val="1120"/>
              <a:buNone/>
              <a:defRPr>
                <a:solidFill>
                  <a:srgbClr val="888888"/>
                </a:solidFill>
              </a:defRPr>
            </a:lvl9pPr>
          </a:lstStyle>
          <a:p>
            <a:endParaRPr/>
          </a:p>
        </p:txBody>
      </p:sp>
      <p:sp>
        <p:nvSpPr>
          <p:cNvPr id="24" name="Google Shape;24;p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30" name="Google Shape;30;p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5">
            <a:alphaModFix/>
          </a:blip>
          <a:srcRect l="3613"/>
          <a:stretch/>
        </p:blipFill>
        <p:spPr>
          <a:xfrm>
            <a:off x="0" y="2669685"/>
            <a:ext cx="4037012" cy="4188315"/>
          </a:xfrm>
          <a:prstGeom prst="rect">
            <a:avLst/>
          </a:prstGeom>
          <a:noFill/>
          <a:ln>
            <a:noFill/>
          </a:ln>
        </p:spPr>
      </p:pic>
      <p:pic>
        <p:nvPicPr>
          <p:cNvPr id="11" name="Google Shape;11;p1"/>
          <p:cNvPicPr preferRelativeResize="0"/>
          <p:nvPr/>
        </p:nvPicPr>
        <p:blipFill rotWithShape="1">
          <a:blip r:embed="rId6">
            <a:alphaModFix/>
          </a:blip>
          <a:srcRect l="35640"/>
          <a:stretch/>
        </p:blipFill>
        <p:spPr>
          <a:xfrm>
            <a:off x="0" y="2892347"/>
            <a:ext cx="1522412" cy="2365453"/>
          </a:xfrm>
          <a:prstGeom prst="rect">
            <a:avLst/>
          </a:prstGeom>
          <a:noFill/>
          <a:ln>
            <a:noFill/>
          </a:ln>
        </p:spPr>
      </p:pic>
      <p:sp>
        <p:nvSpPr>
          <p:cNvPr id="12" name="Google Shape;12;p1"/>
          <p:cNvSpPr/>
          <p:nvPr/>
        </p:nvSpPr>
        <p:spPr>
          <a:xfrm>
            <a:off x="8609012" y="1676400"/>
            <a:ext cx="2819400" cy="2819400"/>
          </a:xfrm>
          <a:prstGeom prst="ellipse">
            <a:avLst/>
          </a:prstGeom>
          <a:gradFill>
            <a:gsLst>
              <a:gs pos="0">
                <a:srgbClr val="EBEDEE">
                  <a:alpha val="6274"/>
                </a:srgbClr>
              </a:gs>
              <a:gs pos="36000">
                <a:srgbClr val="EBEDEE">
                  <a:alpha val="5490"/>
                </a:srgbClr>
              </a:gs>
              <a:gs pos="69000">
                <a:srgbClr val="EBEDEE">
                  <a:alpha val="0"/>
                </a:srgbClr>
              </a:gs>
              <a:gs pos="100000">
                <a:srgbClr val="EBEDEE">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1"/>
          <p:cNvPicPr preferRelativeResize="0"/>
          <p:nvPr/>
        </p:nvPicPr>
        <p:blipFill rotWithShape="1">
          <a:blip r:embed="rId7">
            <a:alphaModFix/>
          </a:blip>
          <a:srcRect t="28812"/>
          <a:stretch/>
        </p:blipFill>
        <p:spPr>
          <a:xfrm>
            <a:off x="7999412" y="0"/>
            <a:ext cx="1603387" cy="1141407"/>
          </a:xfrm>
          <a:prstGeom prst="rect">
            <a:avLst/>
          </a:prstGeom>
          <a:noFill/>
          <a:ln>
            <a:noFill/>
          </a:ln>
        </p:spPr>
      </p:pic>
      <p:pic>
        <p:nvPicPr>
          <p:cNvPr id="14" name="Google Shape;14;p1"/>
          <p:cNvPicPr preferRelativeResize="0"/>
          <p:nvPr/>
        </p:nvPicPr>
        <p:blipFill rotWithShape="1">
          <a:blip r:embed="rId8">
            <a:alphaModFix/>
          </a:blip>
          <a:srcRect b="23320"/>
          <a:stretch/>
        </p:blipFill>
        <p:spPr>
          <a:xfrm>
            <a:off x="8605878" y="6096000"/>
            <a:ext cx="993734" cy="762000"/>
          </a:xfrm>
          <a:prstGeom prst="rect">
            <a:avLst/>
          </a:prstGeom>
          <a:noFill/>
          <a:ln>
            <a:noFill/>
          </a:ln>
        </p:spPr>
      </p:pic>
      <p:sp>
        <p:nvSpPr>
          <p:cNvPr id="15" name="Google Shape;15;p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4200"/>
              <a:buFont typeface="Calibri"/>
              <a:buNone/>
              <a:defRPr sz="42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7" name="Google Shape;17;p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00000"/>
              </a:lnSpc>
              <a:spcBef>
                <a:spcPts val="1000"/>
              </a:spcBef>
              <a:spcAft>
                <a:spcPts val="0"/>
              </a:spcAft>
              <a:buClr>
                <a:srgbClr val="F1F3F4"/>
              </a:buClr>
              <a:buSzPts val="1600"/>
              <a:buFont typeface="Noto Sans Symbols"/>
              <a:buChar char="►"/>
              <a:defRPr sz="2000" b="0" i="0" u="none" strike="noStrike" cap="none">
                <a:solidFill>
                  <a:schemeClr val="dk1"/>
                </a:solidFill>
                <a:latin typeface="Calibri"/>
                <a:ea typeface="Calibri"/>
                <a:cs typeface="Calibri"/>
                <a:sym typeface="Calibri"/>
              </a:defRPr>
            </a:lvl1pPr>
            <a:lvl2pPr marL="914400" marR="0" lvl="1" indent="-320040" algn="l" rtl="0">
              <a:lnSpc>
                <a:spcPct val="100000"/>
              </a:lnSpc>
              <a:spcBef>
                <a:spcPts val="1000"/>
              </a:spcBef>
              <a:spcAft>
                <a:spcPts val="0"/>
              </a:spcAft>
              <a:buClr>
                <a:srgbClr val="F1F3F4"/>
              </a:buClr>
              <a:buSzPts val="1440"/>
              <a:buFont typeface="Noto Sans Symbols"/>
              <a:buChar char="►"/>
              <a:defRPr sz="1800" b="0" i="0" u="none" strike="noStrike" cap="none">
                <a:solidFill>
                  <a:schemeClr val="dk1"/>
                </a:solidFill>
                <a:latin typeface="Calibri"/>
                <a:ea typeface="Calibri"/>
                <a:cs typeface="Calibri"/>
                <a:sym typeface="Calibri"/>
              </a:defRPr>
            </a:lvl2pPr>
            <a:lvl3pPr marL="1371600" marR="0" lvl="2" indent="-309880" algn="l" rtl="0">
              <a:lnSpc>
                <a:spcPct val="100000"/>
              </a:lnSpc>
              <a:spcBef>
                <a:spcPts val="1000"/>
              </a:spcBef>
              <a:spcAft>
                <a:spcPts val="0"/>
              </a:spcAft>
              <a:buClr>
                <a:srgbClr val="F1F3F4"/>
              </a:buClr>
              <a:buSzPts val="1280"/>
              <a:buFont typeface="Noto Sans Symbols"/>
              <a:buChar char="►"/>
              <a:defRPr sz="1600" b="0" i="0" u="none" strike="noStrike" cap="none">
                <a:solidFill>
                  <a:schemeClr val="dk1"/>
                </a:solidFill>
                <a:latin typeface="Calibri"/>
                <a:ea typeface="Calibri"/>
                <a:cs typeface="Calibri"/>
                <a:sym typeface="Calibri"/>
              </a:defRPr>
            </a:lvl3pPr>
            <a:lvl4pPr marL="1828800" marR="0" lvl="3" indent="-299719"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4pPr>
            <a:lvl5pPr marL="2286000" marR="0" lvl="4" indent="-299720"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5pPr>
            <a:lvl6pPr marL="2743200" marR="0" lvl="5" indent="-299720"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6pPr>
            <a:lvl7pPr marL="3200400" marR="0" lvl="6" indent="-299720"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7pPr>
            <a:lvl8pPr marL="3657600" marR="0" lvl="7" indent="-299720"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8pPr>
            <a:lvl9pPr marL="4114800" marR="0" lvl="8" indent="-299720"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9pPr>
          </a:lstStyle>
          <a:p>
            <a:endParaRPr/>
          </a:p>
        </p:txBody>
      </p:sp>
      <p:sp>
        <p:nvSpPr>
          <p:cNvPr id="18" name="Google Shape;18;p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learn.shayhowe.com/" TargetMode="External"/><Relationship Id="rId5" Type="http://schemas.openxmlformats.org/officeDocument/2006/relationships/hyperlink" Target="https://www.w3schools.com/css/default.asp" TargetMode="External"/><Relationship Id="rId4" Type="http://schemas.openxmlformats.org/officeDocument/2006/relationships/hyperlink" Target="https://www.w3schools.com/html/default.asp"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
        <p:cNvGrpSpPr/>
        <p:nvPr/>
      </p:nvGrpSpPr>
      <p:grpSpPr>
        <a:xfrm>
          <a:off x="0" y="0"/>
          <a:ext cx="0" cy="0"/>
          <a:chOff x="0" y="0"/>
          <a:chExt cx="0" cy="0"/>
        </a:xfrm>
      </p:grpSpPr>
      <p:sp>
        <p:nvSpPr>
          <p:cNvPr id="37" name="Google Shape;37;p4"/>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 name="Google Shape;38;p4"/>
          <p:cNvSpPr txBox="1"/>
          <p:nvPr/>
        </p:nvSpPr>
        <p:spPr>
          <a:xfrm>
            <a:off x="4821350" y="2456825"/>
            <a:ext cx="6757500" cy="1310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EBEBEB"/>
              </a:buClr>
              <a:buSzPts val="7200"/>
              <a:buFont typeface="Calibri"/>
              <a:buNone/>
            </a:pPr>
            <a:r>
              <a:rPr lang="en-US" sz="5600"/>
              <a:t>SU1 - HTML &amp; CSS</a:t>
            </a:r>
            <a:endParaRPr sz="5600"/>
          </a:p>
        </p:txBody>
      </p:sp>
      <p:sp>
        <p:nvSpPr>
          <p:cNvPr id="39" name="Google Shape;39;p4"/>
          <p:cNvSpPr/>
          <p:nvPr/>
        </p:nvSpPr>
        <p:spPr>
          <a:xfrm flipH="1">
            <a:off x="4135692"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 name="Google Shape;40;p4"/>
          <p:cNvSpPr/>
          <p:nvPr/>
        </p:nvSpPr>
        <p:spPr>
          <a:xfrm>
            <a:off x="0" y="0"/>
            <a:ext cx="4481964" cy="6858000"/>
          </a:xfrm>
          <a:custGeom>
            <a:avLst/>
            <a:gdLst/>
            <a:ahLst/>
            <a:cxnLst/>
            <a:rect l="l" t="t" r="r" b="b"/>
            <a:pathLst>
              <a:path w="4481964" h="6858000" extrusionOk="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1" name="Google Shape;41;p4"/>
          <p:cNvPicPr preferRelativeResize="0"/>
          <p:nvPr/>
        </p:nvPicPr>
        <p:blipFill rotWithShape="1">
          <a:blip r:embed="rId4">
            <a:alphaModFix/>
          </a:blip>
          <a:srcRect/>
          <a:stretch/>
        </p:blipFill>
        <p:spPr>
          <a:xfrm>
            <a:off x="399023" y="2456822"/>
            <a:ext cx="3109288" cy="1111570"/>
          </a:xfrm>
          <a:prstGeom prst="rect">
            <a:avLst/>
          </a:prstGeom>
          <a:noFill/>
          <a:ln>
            <a:noFill/>
          </a:ln>
        </p:spPr>
      </p:pic>
      <p:sp>
        <p:nvSpPr>
          <p:cNvPr id="42" name="Google Shape;42;p4"/>
          <p:cNvSpPr/>
          <p:nvPr/>
        </p:nvSpPr>
        <p:spPr>
          <a:xfrm>
            <a:off x="4880986" y="3671348"/>
            <a:ext cx="4916157"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FFC000"/>
              </a:solidFill>
              <a:latin typeface="Calibri"/>
              <a:ea typeface="Calibri"/>
              <a:cs typeface="Calibri"/>
              <a:sym typeface="Calibri"/>
            </a:endParaRPr>
          </a:p>
        </p:txBody>
      </p:sp>
      <p:sp>
        <p:nvSpPr>
          <p:cNvPr id="43" name="Google Shape;43;p4"/>
          <p:cNvSpPr/>
          <p:nvPr/>
        </p:nvSpPr>
        <p:spPr>
          <a:xfrm>
            <a:off x="-780465" y="6166462"/>
            <a:ext cx="4916157"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Hanoi, </a:t>
            </a:r>
            <a:r>
              <a:rPr lang="en-US" sz="2400">
                <a:solidFill>
                  <a:schemeClr val="dk1"/>
                </a:solidFill>
                <a:latin typeface="Calibri"/>
                <a:ea typeface="Calibri"/>
                <a:cs typeface="Calibri"/>
                <a:sym typeface="Calibri"/>
              </a:rPr>
              <a:t>Mar</a:t>
            </a:r>
            <a:r>
              <a:rPr lang="en-US" sz="2400" b="0" i="0" u="none" strike="noStrike" cap="none">
                <a:solidFill>
                  <a:schemeClr val="dk1"/>
                </a:solidFill>
                <a:latin typeface="Calibri"/>
                <a:ea typeface="Calibri"/>
                <a:cs typeface="Calibri"/>
                <a:sym typeface="Calibri"/>
              </a:rPr>
              <a:t> 2022</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r>
              <a:rPr lang="en-US" sz="4000" dirty="0" err="1"/>
              <a:t>Ví</a:t>
            </a:r>
            <a:r>
              <a:rPr lang="en-US" sz="4000" dirty="0"/>
              <a:t> </a:t>
            </a:r>
            <a:r>
              <a:rPr lang="en-US" sz="4000" dirty="0" err="1"/>
              <a:t>Dụ</a:t>
            </a:r>
            <a:r>
              <a:rPr lang="en-US" sz="4000" dirty="0"/>
              <a:t>:</a:t>
            </a:r>
          </a:p>
          <a:p>
            <a:endParaRPr lang="en-US"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8"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6922" y="3113922"/>
            <a:ext cx="9238156" cy="3588153"/>
          </a:xfrm>
          <a:prstGeom prst="rect">
            <a:avLst/>
          </a:prstGeom>
          <a:noFill/>
          <a:ln>
            <a:noFill/>
          </a:ln>
        </p:spPr>
      </p:pic>
    </p:spTree>
    <p:extLst>
      <p:ext uri="{BB962C8B-B14F-4D97-AF65-F5344CB8AC3E}">
        <p14:creationId xmlns:p14="http://schemas.microsoft.com/office/powerpoint/2010/main" val="21288992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vi-VN" sz="2800" b="1" dirty="0"/>
              <a:t>Inline elements</a:t>
            </a:r>
            <a:r>
              <a:rPr lang="vi-VN" sz="2400" dirty="0"/>
              <a:t>: chỉ chiếm phần nhỏ không gian web và không bắt đầu dòng mới của trang web. Chúng thường dùng để định dạng nội dung bên trong của block level elements. Links và những tag nhấn mạnh là những tag inlines phổ biến</a:t>
            </a:r>
            <a:r>
              <a:rPr lang="vi-VN" sz="2400" dirty="0" smtClean="0"/>
              <a:t>.</a:t>
            </a:r>
            <a:endParaRPr lang="en-US" sz="2400" dirty="0" smtClean="0"/>
          </a:p>
          <a:p>
            <a:endParaRPr lang="vi-VN" sz="2400" dirty="0"/>
          </a:p>
          <a:p>
            <a:r>
              <a:rPr lang="vi-VN" sz="2400" dirty="0"/>
              <a:t>&lt;strong&gt;&lt;/strong&gt; sẽ định dạng chữ in </a:t>
            </a:r>
            <a:r>
              <a:rPr lang="vi-VN" sz="2400" dirty="0" smtClean="0"/>
              <a:t>đậm</a:t>
            </a:r>
            <a:endParaRPr lang="en-US" sz="2400" dirty="0" smtClean="0"/>
          </a:p>
          <a:p>
            <a:endParaRPr lang="vi-VN" sz="2400" dirty="0"/>
          </a:p>
          <a:p>
            <a:r>
              <a:rPr lang="vi-VN" sz="2400" dirty="0"/>
              <a:t>&lt;em&gt;&lt;/em&gt; sẽ định dạng chữ in </a:t>
            </a:r>
            <a:r>
              <a:rPr lang="vi-VN" sz="2400" dirty="0" smtClean="0"/>
              <a:t>nghiên</a:t>
            </a:r>
            <a:endParaRPr lang="en-US" sz="2400" dirty="0" smtClean="0"/>
          </a:p>
          <a:p>
            <a:endParaRPr lang="en-US" sz="2400" dirty="0" smtClean="0"/>
          </a:p>
          <a:p>
            <a:r>
              <a:rPr lang="vi-VN" sz="2400" dirty="0" smtClean="0"/>
              <a:t>&lt;</a:t>
            </a:r>
            <a:r>
              <a:rPr lang="vi-VN" sz="2400" dirty="0"/>
              <a:t>img&gt;&lt;img&gt; cũng là element inline. Bạn có thể thêm ảnh bằng cách sử dụng tag &lt;img&gt; mà không cần tag đóng. Nhưng bạn cũng cần sử dụng attribute "src" để xác định nguồn ảnh</a:t>
            </a:r>
            <a:endParaRPr lang="en-US" sz="2400" dirty="0"/>
          </a:p>
          <a:p>
            <a:endParaRPr lang="en-US" sz="24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3471452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endParaRPr lang="en-US" dirty="0"/>
          </a:p>
          <a:p>
            <a:r>
              <a:rPr lang="en-US" sz="4000" dirty="0" err="1" smtClean="0"/>
              <a:t>Ví</a:t>
            </a:r>
            <a:r>
              <a:rPr lang="en-US" sz="4000" dirty="0" smtClean="0"/>
              <a:t> </a:t>
            </a:r>
            <a:r>
              <a:rPr lang="en-US" sz="4000" dirty="0" err="1" smtClean="0"/>
              <a:t>Dụ</a:t>
            </a:r>
            <a:r>
              <a:rPr lang="en-US" sz="4000" dirty="0" smtClean="0"/>
              <a:t>:</a:t>
            </a:r>
            <a:endParaRPr lang="en-US" sz="40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7"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115" y="3879359"/>
            <a:ext cx="10864232" cy="2495041"/>
          </a:xfrm>
          <a:prstGeom prst="rect">
            <a:avLst/>
          </a:prstGeom>
          <a:noFill/>
          <a:ln>
            <a:noFill/>
          </a:ln>
        </p:spPr>
      </p:pic>
    </p:spTree>
    <p:extLst>
      <p:ext uri="{BB962C8B-B14F-4D97-AF65-F5344CB8AC3E}">
        <p14:creationId xmlns:p14="http://schemas.microsoft.com/office/powerpoint/2010/main" val="3045952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sp>
        <p:nvSpPr>
          <p:cNvPr id="60" name="Google Shape;60;p6"/>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 name="Google Shape;61;p6"/>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 name="Google Shape;62;p6"/>
          <p:cNvSpPr txBox="1"/>
          <p:nvPr/>
        </p:nvSpPr>
        <p:spPr>
          <a:xfrm>
            <a:off x="1469930" y="560192"/>
            <a:ext cx="9252300" cy="1016700"/>
          </a:xfrm>
          <a:prstGeom prst="rect">
            <a:avLst/>
          </a:prstGeom>
          <a:noFill/>
          <a:ln>
            <a:noFill/>
          </a:ln>
        </p:spPr>
        <p:txBody>
          <a:bodyPr spcFirstLastPara="1" wrap="square" lIns="91425" tIns="45700" rIns="91425" bIns="45700" anchor="t" anchorCtr="0">
            <a:noAutofit/>
          </a:bodyPr>
          <a:lstStyle/>
          <a:p>
            <a:pPr lvl="0" algn="ctr">
              <a:buClr>
                <a:srgbClr val="EBEBEB"/>
              </a:buClr>
              <a:buSzPts val="4200"/>
            </a:pPr>
            <a:r>
              <a:rPr lang="en-US" sz="4200" dirty="0">
                <a:solidFill>
                  <a:srgbClr val="EBEBEB"/>
                </a:solidFill>
                <a:latin typeface="Calibri"/>
                <a:cs typeface="Calibri"/>
                <a:sym typeface="Calibri"/>
              </a:rPr>
              <a:t>Properties</a:t>
            </a:r>
          </a:p>
          <a:p>
            <a:pPr lvl="0" algn="ctr">
              <a:buClr>
                <a:srgbClr val="EBEBEB"/>
              </a:buClr>
              <a:buSzPts val="4200"/>
            </a:pPr>
            <a:endParaRPr lang="en-US" dirty="0"/>
          </a:p>
        </p:txBody>
      </p:sp>
      <p:sp>
        <p:nvSpPr>
          <p:cNvPr id="64" name="Google Shape;64;p6"/>
          <p:cNvSpPr/>
          <p:nvPr/>
        </p:nvSpPr>
        <p:spPr>
          <a:xfrm>
            <a:off x="-1" y="1762067"/>
            <a:ext cx="12192000" cy="5656125"/>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r>
              <a:rPr lang="en-US" sz="3200" b="1" dirty="0" err="1" smtClean="0"/>
              <a:t>Định</a:t>
            </a:r>
            <a:r>
              <a:rPr lang="en-US" sz="3200" b="1" dirty="0" smtClean="0"/>
              <a:t> </a:t>
            </a:r>
            <a:r>
              <a:rPr lang="en-US" sz="3200" b="1" dirty="0" err="1" smtClean="0"/>
              <a:t>nghĩa</a:t>
            </a:r>
            <a:r>
              <a:rPr lang="en-US" sz="3200" b="1" dirty="0" smtClean="0"/>
              <a:t>:</a:t>
            </a:r>
          </a:p>
          <a:p>
            <a:r>
              <a:rPr lang="en-US" sz="2400" dirty="0" smtClean="0"/>
              <a:t>Properties – </a:t>
            </a:r>
            <a:r>
              <a:rPr lang="en-US" sz="2400" dirty="0" err="1" smtClean="0"/>
              <a:t>thuộc</a:t>
            </a:r>
            <a:r>
              <a:rPr lang="en-US" sz="2400" dirty="0" smtClean="0"/>
              <a:t> </a:t>
            </a:r>
            <a:r>
              <a:rPr lang="en-US" sz="2400" dirty="0" err="1" smtClean="0"/>
              <a:t>tính</a:t>
            </a:r>
            <a:r>
              <a:rPr lang="en-US" sz="2400" dirty="0" smtClean="0"/>
              <a:t>, </a:t>
            </a:r>
            <a:r>
              <a:rPr lang="en-US" sz="2400" dirty="0" err="1" smtClean="0"/>
              <a:t>được</a:t>
            </a:r>
            <a:r>
              <a:rPr lang="en-US" sz="2400" dirty="0" smtClean="0"/>
              <a:t> </a:t>
            </a:r>
            <a:r>
              <a:rPr lang="en-US" sz="2400" dirty="0" err="1" smtClean="0"/>
              <a:t>đưa</a:t>
            </a:r>
            <a:r>
              <a:rPr lang="en-US" sz="2400" dirty="0" smtClean="0"/>
              <a:t> </a:t>
            </a:r>
            <a:r>
              <a:rPr lang="en-US" sz="2400" dirty="0" err="1" smtClean="0"/>
              <a:t>vào</a:t>
            </a:r>
            <a:r>
              <a:rPr lang="en-US" sz="2400" dirty="0" smtClean="0"/>
              <a:t> </a:t>
            </a:r>
            <a:r>
              <a:rPr lang="en-US" sz="2400" dirty="0" err="1" smtClean="0"/>
              <a:t>một</a:t>
            </a:r>
            <a:r>
              <a:rPr lang="en-US" sz="2400" dirty="0" smtClean="0"/>
              <a:t> </a:t>
            </a:r>
            <a:r>
              <a:rPr lang="en-US" sz="2400" dirty="0" err="1" smtClean="0"/>
              <a:t>số</a:t>
            </a:r>
            <a:r>
              <a:rPr lang="en-US" sz="2400" dirty="0" smtClean="0"/>
              <a:t> </a:t>
            </a:r>
            <a:r>
              <a:rPr lang="en-US" sz="2400" dirty="0" err="1" smtClean="0"/>
              <a:t>thẻ</a:t>
            </a:r>
            <a:r>
              <a:rPr lang="en-US" sz="2400" dirty="0" smtClean="0"/>
              <a:t> </a:t>
            </a:r>
            <a:r>
              <a:rPr lang="en-US" sz="2400" dirty="0" err="1" smtClean="0"/>
              <a:t>để</a:t>
            </a:r>
            <a:r>
              <a:rPr lang="en-US" sz="2400" dirty="0" smtClean="0"/>
              <a:t> </a:t>
            </a:r>
            <a:r>
              <a:rPr lang="en-US" sz="2400" dirty="0" err="1" smtClean="0"/>
              <a:t>định</a:t>
            </a:r>
            <a:r>
              <a:rPr lang="en-US" sz="2400" dirty="0" smtClean="0"/>
              <a:t> </a:t>
            </a:r>
            <a:r>
              <a:rPr lang="en-US" sz="2400" dirty="0" err="1" smtClean="0"/>
              <a:t>dạng</a:t>
            </a:r>
            <a:r>
              <a:rPr lang="en-US" sz="2400" dirty="0" smtClean="0"/>
              <a:t> </a:t>
            </a:r>
            <a:r>
              <a:rPr lang="en-US" sz="2400" dirty="0" err="1" smtClean="0"/>
              <a:t>hiển</a:t>
            </a:r>
            <a:r>
              <a:rPr lang="en-US" sz="2400" dirty="0" smtClean="0"/>
              <a:t> </a:t>
            </a:r>
            <a:r>
              <a:rPr lang="en-US" sz="2400" dirty="0" err="1" smtClean="0"/>
              <a:t>thị</a:t>
            </a:r>
            <a:r>
              <a:rPr lang="en-US" sz="2400" dirty="0" smtClean="0"/>
              <a:t> </a:t>
            </a:r>
            <a:r>
              <a:rPr lang="en-US" sz="2400" dirty="0" err="1" smtClean="0"/>
              <a:t>cho</a:t>
            </a:r>
            <a:r>
              <a:rPr lang="en-US" sz="2400" dirty="0" smtClean="0"/>
              <a:t> </a:t>
            </a:r>
            <a:r>
              <a:rPr lang="en-US" sz="2400" dirty="0" err="1" smtClean="0"/>
              <a:t>đối</a:t>
            </a:r>
            <a:r>
              <a:rPr lang="en-US" sz="2400" dirty="0" smtClean="0"/>
              <a:t> </a:t>
            </a:r>
            <a:r>
              <a:rPr lang="en-US" sz="2400" dirty="0" err="1" smtClean="0"/>
              <a:t>tượng</a:t>
            </a:r>
            <a:r>
              <a:rPr lang="en-US" sz="2400" dirty="0" smtClean="0"/>
              <a:t> </a:t>
            </a:r>
            <a:r>
              <a:rPr lang="en-US" sz="2400" dirty="0" err="1" smtClean="0"/>
              <a:t>của</a:t>
            </a:r>
            <a:r>
              <a:rPr lang="en-US" sz="2400" dirty="0" smtClean="0"/>
              <a:t> </a:t>
            </a:r>
            <a:r>
              <a:rPr lang="en-US" sz="2400" dirty="0" err="1" smtClean="0"/>
              <a:t>thẻ</a:t>
            </a:r>
            <a:r>
              <a:rPr lang="en-US" sz="2400" dirty="0" smtClean="0"/>
              <a:t>, </a:t>
            </a:r>
            <a:r>
              <a:rPr lang="en-US" sz="2400" dirty="0" err="1" smtClean="0"/>
              <a:t>một</a:t>
            </a:r>
            <a:r>
              <a:rPr lang="en-US" sz="2400" dirty="0" smtClean="0"/>
              <a:t> </a:t>
            </a:r>
            <a:r>
              <a:rPr lang="en-US" sz="2400" dirty="0" err="1" smtClean="0"/>
              <a:t>thẻ</a:t>
            </a:r>
            <a:r>
              <a:rPr lang="en-US" sz="2400" dirty="0" smtClean="0"/>
              <a:t> </a:t>
            </a:r>
            <a:r>
              <a:rPr lang="en-US" sz="2400" dirty="0" err="1" smtClean="0"/>
              <a:t>có</a:t>
            </a:r>
            <a:r>
              <a:rPr lang="en-US" sz="2400" dirty="0" smtClean="0"/>
              <a:t> </a:t>
            </a:r>
            <a:r>
              <a:rPr lang="en-US" sz="2400" dirty="0" err="1" smtClean="0"/>
              <a:t>thể</a:t>
            </a:r>
            <a:r>
              <a:rPr lang="en-US" sz="2400" dirty="0" smtClean="0"/>
              <a:t> </a:t>
            </a:r>
            <a:r>
              <a:rPr lang="en-US" sz="2400" dirty="0" err="1" smtClean="0"/>
              <a:t>kèm</a:t>
            </a:r>
            <a:r>
              <a:rPr lang="en-US" sz="2400" dirty="0" smtClean="0"/>
              <a:t> </a:t>
            </a:r>
            <a:r>
              <a:rPr lang="en-US" sz="2400" dirty="0" err="1" smtClean="0"/>
              <a:t>một</a:t>
            </a:r>
            <a:r>
              <a:rPr lang="en-US" sz="2400" dirty="0" smtClean="0"/>
              <a:t> </a:t>
            </a:r>
            <a:r>
              <a:rPr lang="en-US" sz="2400" dirty="0" err="1" smtClean="0"/>
              <a:t>thẻ</a:t>
            </a:r>
            <a:r>
              <a:rPr lang="en-US" sz="2400" dirty="0" smtClean="0"/>
              <a:t> </a:t>
            </a:r>
            <a:r>
              <a:rPr lang="en-US" sz="2400" dirty="0" err="1" smtClean="0"/>
              <a:t>có</a:t>
            </a:r>
            <a:r>
              <a:rPr lang="en-US" sz="2400" dirty="0" smtClean="0"/>
              <a:t> </a:t>
            </a:r>
            <a:r>
              <a:rPr lang="en-US" sz="2400" dirty="0" err="1" smtClean="0"/>
              <a:t>thể</a:t>
            </a:r>
            <a:r>
              <a:rPr lang="en-US" sz="2400" dirty="0" smtClean="0"/>
              <a:t> </a:t>
            </a:r>
            <a:r>
              <a:rPr lang="en-US" sz="2400" dirty="0" err="1" smtClean="0"/>
              <a:t>kèm</a:t>
            </a:r>
            <a:r>
              <a:rPr lang="en-US" sz="2400" dirty="0" smtClean="0"/>
              <a:t> </a:t>
            </a:r>
            <a:r>
              <a:rPr lang="en-US" sz="2400" dirty="0" err="1" smtClean="0"/>
              <a:t>một</a:t>
            </a:r>
            <a:r>
              <a:rPr lang="en-US" sz="2400" dirty="0" smtClean="0"/>
              <a:t> </a:t>
            </a:r>
            <a:r>
              <a:rPr lang="en-US" sz="2400" dirty="0" err="1" smtClean="0"/>
              <a:t>hoặc</a:t>
            </a:r>
            <a:r>
              <a:rPr lang="en-US" sz="2400" dirty="0" smtClean="0"/>
              <a:t> </a:t>
            </a:r>
            <a:r>
              <a:rPr lang="en-US" sz="2400" dirty="0" err="1" smtClean="0"/>
              <a:t>nhiều</a:t>
            </a:r>
            <a:r>
              <a:rPr lang="en-US" sz="2400" dirty="0" smtClean="0"/>
              <a:t> </a:t>
            </a:r>
            <a:r>
              <a:rPr lang="en-US" sz="2400" dirty="0" err="1" smtClean="0"/>
              <a:t>thuộc</a:t>
            </a:r>
            <a:r>
              <a:rPr lang="en-US" sz="2400" dirty="0" smtClean="0"/>
              <a:t> </a:t>
            </a:r>
            <a:r>
              <a:rPr lang="en-US" sz="2400" dirty="0" err="1" smtClean="0"/>
              <a:t>tính</a:t>
            </a:r>
            <a:r>
              <a:rPr lang="en-US" sz="2400" dirty="0" smtClean="0"/>
              <a:t>. </a:t>
            </a:r>
            <a:r>
              <a:rPr lang="en-US" sz="2400" dirty="0" err="1" smtClean="0"/>
              <a:t>Thuộc</a:t>
            </a:r>
            <a:r>
              <a:rPr lang="en-US" sz="2400" dirty="0" smtClean="0"/>
              <a:t> </a:t>
            </a:r>
            <a:r>
              <a:rPr lang="en-US" sz="2400" dirty="0" err="1" smtClean="0"/>
              <a:t>tính</a:t>
            </a:r>
            <a:r>
              <a:rPr lang="en-US" sz="2400" dirty="0" smtClean="0"/>
              <a:t> </a:t>
            </a:r>
            <a:r>
              <a:rPr lang="en-US" sz="2400" dirty="0" err="1" smtClean="0"/>
              <a:t>gồm</a:t>
            </a:r>
            <a:r>
              <a:rPr lang="en-US" sz="2400" dirty="0" smtClean="0"/>
              <a:t> </a:t>
            </a:r>
            <a:r>
              <a:rPr lang="en-US" sz="2400" dirty="0" err="1" smtClean="0"/>
              <a:t>nhiều</a:t>
            </a:r>
            <a:r>
              <a:rPr lang="en-US" sz="2400" dirty="0" smtClean="0"/>
              <a:t> </a:t>
            </a:r>
            <a:r>
              <a:rPr lang="en-US" sz="2400" dirty="0" err="1" smtClean="0"/>
              <a:t>loại</a:t>
            </a:r>
            <a:r>
              <a:rPr lang="en-US" sz="2400" dirty="0" smtClean="0"/>
              <a:t>:</a:t>
            </a:r>
          </a:p>
          <a:p>
            <a:r>
              <a:rPr lang="en-US" sz="2400" dirty="0" smtClean="0"/>
              <a:t>		</a:t>
            </a:r>
            <a:r>
              <a:rPr lang="en-US" sz="2400" dirty="0"/>
              <a:t>	</a:t>
            </a:r>
            <a:r>
              <a:rPr lang="en-US" sz="2400" dirty="0" smtClean="0"/>
              <a:t>	Class – ID – Title – Style ,…</a:t>
            </a:r>
            <a:endParaRPr lang="en-US" sz="2400" dirty="0"/>
          </a:p>
          <a:p>
            <a:r>
              <a:rPr lang="en-US" sz="2400" dirty="0" err="1" smtClean="0"/>
              <a:t>Cách</a:t>
            </a:r>
            <a:r>
              <a:rPr lang="en-US" sz="2400" dirty="0" smtClean="0"/>
              <a:t> </a:t>
            </a:r>
            <a:r>
              <a:rPr lang="en-US" sz="2400" dirty="0" err="1" smtClean="0"/>
              <a:t>xác</a:t>
            </a:r>
            <a:r>
              <a:rPr lang="en-US" sz="2400" dirty="0" smtClean="0"/>
              <a:t> </a:t>
            </a:r>
            <a:r>
              <a:rPr lang="en-US" sz="2400" dirty="0" err="1" smtClean="0"/>
              <a:t>định</a:t>
            </a:r>
            <a:r>
              <a:rPr lang="en-US" sz="2400" dirty="0"/>
              <a:t> </a:t>
            </a:r>
            <a:r>
              <a:rPr lang="en-US" sz="2400" dirty="0" smtClean="0"/>
              <a:t>properties </a:t>
            </a:r>
            <a:r>
              <a:rPr lang="en-US" sz="2400" dirty="0" err="1" smtClean="0"/>
              <a:t>cho</a:t>
            </a:r>
            <a:r>
              <a:rPr lang="en-US" sz="2400" dirty="0" smtClean="0"/>
              <a:t> </a:t>
            </a:r>
            <a:r>
              <a:rPr lang="en-US" sz="2400" dirty="0" err="1" smtClean="0"/>
              <a:t>thẻ</a:t>
            </a:r>
            <a:r>
              <a:rPr lang="en-US" sz="2400" dirty="0" smtClean="0"/>
              <a:t>:</a:t>
            </a:r>
          </a:p>
          <a:p>
            <a:r>
              <a:rPr lang="en-US" sz="2400" dirty="0" smtClean="0"/>
              <a:t>		</a:t>
            </a:r>
            <a:r>
              <a:rPr lang="vi-VN" sz="2400" dirty="0"/>
              <a:t> &lt;(tagname) (từ khóa)="(giá trị)"&gt; (nội dung) &lt;/(tagname)&gt;</a:t>
            </a:r>
            <a:endParaRPr lang="en-US" sz="2400" dirty="0"/>
          </a:p>
        </p:txBody>
      </p:sp>
      <p:sp>
        <p:nvSpPr>
          <p:cNvPr id="65" name="Google Shape;65;p6"/>
          <p:cNvSpPr txBox="1"/>
          <p:nvPr/>
        </p:nvSpPr>
        <p:spPr>
          <a:xfrm>
            <a:off x="967425" y="4757050"/>
            <a:ext cx="3127500" cy="4617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Calibri"/>
              <a:buChar char="-"/>
            </a:pPr>
            <a:endParaRPr sz="1800" b="0" i="0" u="none" strike="noStrike" cap="none">
              <a:solidFill>
                <a:srgbClr val="000000"/>
              </a:solidFill>
              <a:latin typeface="Calibri"/>
              <a:ea typeface="Calibri"/>
              <a:cs typeface="Calibri"/>
              <a:sym typeface="Calibri"/>
            </a:endParaRPr>
          </a:p>
        </p:txBody>
      </p:sp>
      <p:sp>
        <p:nvSpPr>
          <p:cNvPr id="66" name="Google Shape;66;p6"/>
          <p:cNvSpPr txBox="1"/>
          <p:nvPr/>
        </p:nvSpPr>
        <p:spPr>
          <a:xfrm>
            <a:off x="4494088" y="4757050"/>
            <a:ext cx="3607200" cy="4617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Calibri"/>
              <a:buChar char="-"/>
            </a:pPr>
            <a:endParaRPr sz="1800" b="0" i="0" u="none" strike="noStrike" cap="none">
              <a:solidFill>
                <a:srgbClr val="000000"/>
              </a:solidFill>
              <a:latin typeface="Calibri"/>
              <a:ea typeface="Calibri"/>
              <a:cs typeface="Calibri"/>
              <a:sym typeface="Calibri"/>
            </a:endParaRPr>
          </a:p>
        </p:txBody>
      </p:sp>
      <p:pic>
        <p:nvPicPr>
          <p:cNvPr id="67" name="Google Shape;67;p6"/>
          <p:cNvPicPr preferRelativeResize="0"/>
          <p:nvPr/>
        </p:nvPicPr>
        <p:blipFill rotWithShape="1">
          <a:blip r:embed="rId4">
            <a:alphaModFix/>
          </a:blip>
          <a:srcRect/>
          <a:stretch/>
        </p:blipFill>
        <p:spPr>
          <a:xfrm>
            <a:off x="101151" y="90304"/>
            <a:ext cx="3109288" cy="1111571"/>
          </a:xfrm>
          <a:prstGeom prst="rect">
            <a:avLst/>
          </a:prstGeom>
          <a:noFill/>
          <a:ln>
            <a:noFill/>
          </a:ln>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1175" y="5138540"/>
            <a:ext cx="7389114" cy="1789657"/>
          </a:xfrm>
          <a:prstGeom prst="rect">
            <a:avLst/>
          </a:prstGeom>
        </p:spPr>
      </p:pic>
    </p:spTree>
    <p:extLst>
      <p:ext uri="{BB962C8B-B14F-4D97-AF65-F5344CB8AC3E}">
        <p14:creationId xmlns:p14="http://schemas.microsoft.com/office/powerpoint/2010/main" val="24798816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3866148" y="629275"/>
            <a:ext cx="6481010" cy="113279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err="1" smtClean="0">
                <a:solidFill>
                  <a:srgbClr val="EBEBEB"/>
                </a:solidFill>
                <a:latin typeface="Calibri"/>
                <a:cs typeface="Calibri"/>
                <a:sym typeface="Calibri"/>
              </a:rPr>
              <a:t>Các</a:t>
            </a:r>
            <a:r>
              <a:rPr lang="en-US" sz="4200" dirty="0" smtClean="0">
                <a:solidFill>
                  <a:srgbClr val="EBEBEB"/>
                </a:solidFill>
                <a:latin typeface="Calibri"/>
                <a:cs typeface="Calibri"/>
                <a:sym typeface="Calibri"/>
              </a:rPr>
              <a:t> tag HTML </a:t>
            </a:r>
            <a:r>
              <a:rPr lang="en-US" sz="4200" dirty="0" err="1" smtClean="0">
                <a:solidFill>
                  <a:srgbClr val="EBEBEB"/>
                </a:solidFill>
                <a:latin typeface="Calibri"/>
                <a:cs typeface="Calibri"/>
                <a:sym typeface="Calibri"/>
              </a:rPr>
              <a:t>thông</a:t>
            </a:r>
            <a:r>
              <a:rPr lang="en-US" sz="4200" dirty="0" smtClean="0">
                <a:solidFill>
                  <a:srgbClr val="EBEBEB"/>
                </a:solidFill>
                <a:latin typeface="Calibri"/>
                <a:cs typeface="Calibri"/>
                <a:sym typeface="Calibri"/>
              </a:rPr>
              <a:t> </a:t>
            </a:r>
            <a:r>
              <a:rPr lang="en-US" sz="4200" dirty="0" err="1" smtClean="0">
                <a:solidFill>
                  <a:srgbClr val="EBEBEB"/>
                </a:solidFill>
                <a:latin typeface="Calibri"/>
                <a:cs typeface="Calibri"/>
                <a:sym typeface="Calibri"/>
              </a:rPr>
              <a:t>dụng</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pPr marL="342900" indent="-342900">
              <a:buFont typeface="Arial" panose="020B0604020202020204" pitchFamily="34" charset="0"/>
              <a:buChar char="•"/>
            </a:pPr>
            <a:r>
              <a:rPr lang="vi-VN" sz="2400" dirty="0"/>
              <a:t>&lt;h*&gt;: Tạo những đề mục quan trọng trong trang web. Có 6 cấp hộ từ &lt;h1&gt; - &lt;h6&gt;, trong đó &lt;h1&gt; là cao nhất.</a:t>
            </a:r>
          </a:p>
          <a:p>
            <a:pPr marL="342900" indent="-342900">
              <a:buFont typeface="Arial" panose="020B0604020202020204" pitchFamily="34" charset="0"/>
              <a:buChar char="•"/>
            </a:pPr>
            <a:endParaRPr lang="vi-VN" sz="2400" dirty="0"/>
          </a:p>
          <a:p>
            <a:pPr marL="342900" indent="-342900">
              <a:buFont typeface="Arial" panose="020B0604020202020204" pitchFamily="34" charset="0"/>
              <a:buChar char="•"/>
            </a:pPr>
            <a:r>
              <a:rPr lang="vi-VN" sz="2400" dirty="0"/>
              <a:t>&lt;div&gt; - (division): là thẻ phân nhóm các đối tượng. Những đối tượng nằm trong cùng một thẻ &lt;div&gt; sẽ có vị trí tương quan cố định với nhau.</a:t>
            </a:r>
          </a:p>
          <a:p>
            <a:pPr marL="342900" indent="-342900">
              <a:buFont typeface="Arial" panose="020B0604020202020204" pitchFamily="34" charset="0"/>
              <a:buChar char="•"/>
            </a:pPr>
            <a:endParaRPr lang="vi-VN" sz="2400" dirty="0"/>
          </a:p>
          <a:p>
            <a:pPr marL="342900" indent="-342900">
              <a:buFont typeface="Arial" panose="020B0604020202020204" pitchFamily="34" charset="0"/>
              <a:buChar char="•"/>
            </a:pPr>
            <a:r>
              <a:rPr lang="vi-VN" sz="2400" dirty="0"/>
              <a:t>&lt;table&gt; : được sử dụng khá nhiều và thường xuyên trong việc sắp xếp các dữ liệu thành nhiều hàng, cột</a:t>
            </a:r>
          </a:p>
          <a:p>
            <a:pPr marL="342900" indent="-342900">
              <a:buFont typeface="Arial" panose="020B0604020202020204" pitchFamily="34" charset="0"/>
              <a:buChar char="•"/>
            </a:pPr>
            <a:endParaRPr lang="vi-VN" sz="2400" dirty="0"/>
          </a:p>
          <a:p>
            <a:pPr marL="342900" indent="-342900">
              <a:buFont typeface="Arial" panose="020B0604020202020204" pitchFamily="34" charset="0"/>
              <a:buChar char="•"/>
            </a:pPr>
            <a:r>
              <a:rPr lang="vi-VN" sz="2400" dirty="0"/>
              <a:t>&lt;form&gt;: là Một biểu mẫu HTML được sử dụng để thu thập thông tin đầu vào của người dùng. Đầu vào của người dùng thường được gửi đến một máy chủ để xử lý.</a:t>
            </a:r>
            <a:endParaRPr lang="en-US" sz="2400" dirty="0"/>
          </a:p>
          <a:p>
            <a:endParaRPr lang="en-US" sz="24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721068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7"/>
          <p:cNvSpPr/>
          <p:nvPr/>
        </p:nvSpPr>
        <p:spPr>
          <a:xfrm>
            <a:off x="0" y="1762067"/>
            <a:ext cx="12192416" cy="655616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pPr marL="285750" indent="-285750">
              <a:buFont typeface="Arial" panose="020B0604020202020204" pitchFamily="34" charset="0"/>
              <a:buChar char="•"/>
            </a:pPr>
            <a:endParaRPr lang="en-US" dirty="0" smtClean="0"/>
          </a:p>
          <a:p>
            <a:r>
              <a:rPr lang="en-US" sz="2400" dirty="0" err="1"/>
              <a:t>Bộ</a:t>
            </a:r>
            <a:r>
              <a:rPr lang="en-US" sz="2400" dirty="0"/>
              <a:t> </a:t>
            </a:r>
            <a:r>
              <a:rPr lang="en-US" sz="2400" dirty="0" err="1"/>
              <a:t>thẻ</a:t>
            </a:r>
            <a:r>
              <a:rPr lang="en-US" sz="2400" dirty="0"/>
              <a:t> </a:t>
            </a:r>
            <a:r>
              <a:rPr lang="en-US" sz="2400" dirty="0" err="1"/>
              <a:t>định</a:t>
            </a:r>
            <a:r>
              <a:rPr lang="en-US" sz="2400" dirty="0"/>
              <a:t> </a:t>
            </a:r>
            <a:r>
              <a:rPr lang="en-US" sz="2400" dirty="0" err="1"/>
              <a:t>nghĩa</a:t>
            </a:r>
            <a:r>
              <a:rPr lang="en-US" sz="2400" dirty="0"/>
              <a:t> </a:t>
            </a:r>
            <a:r>
              <a:rPr lang="en-US" sz="2400" dirty="0" err="1"/>
              <a:t>danh</a:t>
            </a:r>
            <a:r>
              <a:rPr lang="en-US" sz="2400" dirty="0"/>
              <a:t> </a:t>
            </a:r>
            <a:r>
              <a:rPr lang="en-US" sz="2400" dirty="0" err="1"/>
              <a:t>sách</a:t>
            </a:r>
            <a:r>
              <a:rPr lang="en-US" sz="2400" dirty="0"/>
              <a:t>: &lt;dl&gt; &lt;/dl&gt;, &lt;</a:t>
            </a:r>
            <a:r>
              <a:rPr lang="en-US" sz="2400" dirty="0" err="1"/>
              <a:t>dt</a:t>
            </a:r>
            <a:r>
              <a:rPr lang="en-US" sz="2400" dirty="0"/>
              <a:t>&gt; &lt;/</a:t>
            </a:r>
            <a:r>
              <a:rPr lang="en-US" sz="2400" dirty="0" err="1"/>
              <a:t>dt</a:t>
            </a:r>
            <a:r>
              <a:rPr lang="en-US" sz="2400" dirty="0"/>
              <a:t>&gt;, &lt;</a:t>
            </a:r>
            <a:r>
              <a:rPr lang="en-US" sz="2400" dirty="0" err="1"/>
              <a:t>dd</a:t>
            </a:r>
            <a:r>
              <a:rPr lang="en-US" sz="2400" dirty="0"/>
              <a:t>&gt; &lt;/</a:t>
            </a:r>
            <a:r>
              <a:rPr lang="en-US" sz="2400" dirty="0" err="1"/>
              <a:t>dd</a:t>
            </a:r>
            <a:r>
              <a:rPr lang="en-US" sz="2400" dirty="0" smtClean="0"/>
              <a:t>&gt;:</a:t>
            </a:r>
          </a:p>
          <a:p>
            <a:endParaRPr lang="en-US" sz="2400" dirty="0"/>
          </a:p>
          <a:p>
            <a:pPr marL="342900" indent="-342900">
              <a:buFont typeface="Arial" panose="020B0604020202020204" pitchFamily="34" charset="0"/>
              <a:buChar char="•"/>
            </a:pPr>
            <a:r>
              <a:rPr lang="en-US" sz="2400" dirty="0"/>
              <a:t>&lt;dl&gt; (define list) </a:t>
            </a:r>
            <a:r>
              <a:rPr lang="en-US" sz="2400" dirty="0" err="1"/>
              <a:t>định</a:t>
            </a:r>
            <a:r>
              <a:rPr lang="en-US" sz="2400" dirty="0"/>
              <a:t> </a:t>
            </a:r>
            <a:r>
              <a:rPr lang="en-US" sz="2400" dirty="0" err="1"/>
              <a:t>nghĩa</a:t>
            </a:r>
            <a:r>
              <a:rPr lang="en-US" sz="2400" dirty="0"/>
              <a:t> </a:t>
            </a:r>
            <a:r>
              <a:rPr lang="en-US" sz="2400" dirty="0" err="1"/>
              <a:t>những</a:t>
            </a:r>
            <a:r>
              <a:rPr lang="en-US" sz="2400" dirty="0"/>
              <a:t> </a:t>
            </a:r>
            <a:r>
              <a:rPr lang="en-US" sz="2400" dirty="0" err="1"/>
              <a:t>phần</a:t>
            </a:r>
            <a:r>
              <a:rPr lang="en-US" sz="2400" dirty="0"/>
              <a:t> </a:t>
            </a:r>
            <a:r>
              <a:rPr lang="en-US" sz="2400" dirty="0" err="1"/>
              <a:t>tử</a:t>
            </a:r>
            <a:r>
              <a:rPr lang="en-US" sz="2400" dirty="0"/>
              <a:t> </a:t>
            </a:r>
            <a:r>
              <a:rPr lang="en-US" sz="2400" dirty="0" err="1"/>
              <a:t>trong</a:t>
            </a:r>
            <a:r>
              <a:rPr lang="en-US" sz="2400" dirty="0"/>
              <a:t> </a:t>
            </a:r>
            <a:r>
              <a:rPr lang="en-US" sz="2400" dirty="0" err="1"/>
              <a:t>nó</a:t>
            </a:r>
            <a:r>
              <a:rPr lang="en-US" sz="2400" dirty="0"/>
              <a:t> </a:t>
            </a:r>
            <a:r>
              <a:rPr lang="en-US" sz="2400" dirty="0" err="1"/>
              <a:t>sẽ</a:t>
            </a:r>
            <a:r>
              <a:rPr lang="en-US" sz="2400" dirty="0"/>
              <a:t> </a:t>
            </a:r>
            <a:r>
              <a:rPr lang="en-US" sz="2400" dirty="0" err="1"/>
              <a:t>cấu</a:t>
            </a:r>
            <a:r>
              <a:rPr lang="en-US" sz="2400" dirty="0"/>
              <a:t> </a:t>
            </a:r>
            <a:r>
              <a:rPr lang="en-US" sz="2400" dirty="0" err="1"/>
              <a:t>thành</a:t>
            </a:r>
            <a:r>
              <a:rPr lang="en-US" sz="2400" dirty="0"/>
              <a:t> </a:t>
            </a:r>
            <a:r>
              <a:rPr lang="en-US" sz="2400" dirty="0" err="1"/>
              <a:t>nên</a:t>
            </a:r>
            <a:r>
              <a:rPr lang="en-US" sz="2400" dirty="0"/>
              <a:t> </a:t>
            </a:r>
            <a:r>
              <a:rPr lang="en-US" sz="2400" dirty="0" err="1"/>
              <a:t>một</a:t>
            </a:r>
            <a:r>
              <a:rPr lang="en-US" sz="2400" dirty="0"/>
              <a:t> </a:t>
            </a:r>
            <a:r>
              <a:rPr lang="en-US" sz="2400" dirty="0" err="1"/>
              <a:t>danh</a:t>
            </a:r>
            <a:r>
              <a:rPr lang="en-US" sz="2400" dirty="0"/>
              <a:t> </a:t>
            </a:r>
            <a:r>
              <a:rPr lang="en-US" sz="2400" dirty="0" err="1"/>
              <a:t>sách</a:t>
            </a:r>
            <a:r>
              <a:rPr lang="en-US" sz="2400" dirty="0"/>
              <a:t> (list</a:t>
            </a:r>
            <a:r>
              <a:rPr lang="en-US" sz="2400" dirty="0" smtClean="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&lt;</a:t>
            </a:r>
            <a:r>
              <a:rPr lang="en-US" sz="2400" dirty="0" err="1"/>
              <a:t>dt</a:t>
            </a:r>
            <a:r>
              <a:rPr lang="en-US" sz="2400" dirty="0"/>
              <a:t>&gt; (define term) </a:t>
            </a:r>
            <a:r>
              <a:rPr lang="en-US" sz="2400" dirty="0" err="1"/>
              <a:t>định</a:t>
            </a:r>
            <a:r>
              <a:rPr lang="en-US" sz="2400" dirty="0"/>
              <a:t> </a:t>
            </a:r>
            <a:r>
              <a:rPr lang="en-US" sz="2400" dirty="0" err="1"/>
              <a:t>nghĩa</a:t>
            </a:r>
            <a:r>
              <a:rPr lang="en-US" sz="2400" dirty="0"/>
              <a:t> </a:t>
            </a:r>
            <a:r>
              <a:rPr lang="en-US" sz="2400" dirty="0" err="1"/>
              <a:t>phần</a:t>
            </a:r>
            <a:r>
              <a:rPr lang="en-US" sz="2400" dirty="0"/>
              <a:t> </a:t>
            </a:r>
            <a:r>
              <a:rPr lang="en-US" sz="2400" dirty="0" err="1"/>
              <a:t>tử</a:t>
            </a:r>
            <a:r>
              <a:rPr lang="en-US" sz="2400" dirty="0"/>
              <a:t> </a:t>
            </a:r>
            <a:r>
              <a:rPr lang="en-US" sz="2400" dirty="0" err="1"/>
              <a:t>trong</a:t>
            </a:r>
            <a:r>
              <a:rPr lang="en-US" sz="2400" dirty="0"/>
              <a:t> </a:t>
            </a:r>
            <a:r>
              <a:rPr lang="en-US" sz="2400" dirty="0" err="1"/>
              <a:t>nó</a:t>
            </a:r>
            <a:r>
              <a:rPr lang="en-US" sz="2400" dirty="0"/>
              <a:t> </a:t>
            </a:r>
            <a:r>
              <a:rPr lang="en-US" sz="2400" dirty="0" err="1"/>
              <a:t>là</a:t>
            </a:r>
            <a:r>
              <a:rPr lang="en-US" sz="2400" dirty="0"/>
              <a:t> </a:t>
            </a:r>
            <a:r>
              <a:rPr lang="en-US" sz="2400" dirty="0" err="1"/>
              <a:t>một</a:t>
            </a:r>
            <a:r>
              <a:rPr lang="en-US" sz="2400" dirty="0"/>
              <a:t> </a:t>
            </a:r>
            <a:r>
              <a:rPr lang="en-US" sz="2400" dirty="0" err="1"/>
              <a:t>phần</a:t>
            </a:r>
            <a:r>
              <a:rPr lang="en-US" sz="2400" dirty="0"/>
              <a:t> </a:t>
            </a:r>
            <a:r>
              <a:rPr lang="en-US" sz="2400" dirty="0" err="1"/>
              <a:t>tử</a:t>
            </a:r>
            <a:r>
              <a:rPr lang="en-US" sz="2400" dirty="0"/>
              <a:t> (item) </a:t>
            </a:r>
            <a:r>
              <a:rPr lang="en-US" sz="2400" dirty="0" err="1"/>
              <a:t>của</a:t>
            </a:r>
            <a:r>
              <a:rPr lang="en-US" sz="2400" dirty="0"/>
              <a:t> </a:t>
            </a:r>
            <a:r>
              <a:rPr lang="en-US" sz="2400" dirty="0" err="1"/>
              <a:t>danh</a:t>
            </a:r>
            <a:r>
              <a:rPr lang="en-US" sz="2400" dirty="0"/>
              <a:t> </a:t>
            </a:r>
            <a:r>
              <a:rPr lang="en-US" sz="2400" dirty="0" err="1"/>
              <a:t>sách</a:t>
            </a:r>
            <a:r>
              <a:rPr lang="en-US" sz="2400" dirty="0" smtClean="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&lt;</a:t>
            </a:r>
            <a:r>
              <a:rPr lang="en-US" sz="2400" dirty="0" err="1"/>
              <a:t>dd</a:t>
            </a:r>
            <a:r>
              <a:rPr lang="en-US" sz="2400" dirty="0"/>
              <a:t>&gt; (define description) </a:t>
            </a:r>
            <a:r>
              <a:rPr lang="en-US" sz="2400" dirty="0" err="1"/>
              <a:t>định</a:t>
            </a:r>
            <a:r>
              <a:rPr lang="en-US" sz="2400" dirty="0"/>
              <a:t> </a:t>
            </a:r>
            <a:r>
              <a:rPr lang="en-US" sz="2400" dirty="0" err="1"/>
              <a:t>nghĩa</a:t>
            </a:r>
            <a:r>
              <a:rPr lang="en-US" sz="2400" dirty="0"/>
              <a:t> </a:t>
            </a:r>
            <a:r>
              <a:rPr lang="en-US" sz="2400" dirty="0" err="1"/>
              <a:t>phần</a:t>
            </a:r>
            <a:r>
              <a:rPr lang="en-US" sz="2400" dirty="0"/>
              <a:t> </a:t>
            </a:r>
            <a:r>
              <a:rPr lang="en-US" sz="2400" dirty="0" err="1"/>
              <a:t>tử</a:t>
            </a:r>
            <a:r>
              <a:rPr lang="en-US" sz="2400" dirty="0"/>
              <a:t> </a:t>
            </a:r>
            <a:r>
              <a:rPr lang="en-US" sz="2400" dirty="0" err="1"/>
              <a:t>trong</a:t>
            </a:r>
            <a:r>
              <a:rPr lang="en-US" sz="2400" dirty="0"/>
              <a:t> </a:t>
            </a:r>
            <a:r>
              <a:rPr lang="en-US" sz="2400" dirty="0" err="1"/>
              <a:t>nó</a:t>
            </a:r>
            <a:r>
              <a:rPr lang="en-US" sz="2400" dirty="0"/>
              <a:t> </a:t>
            </a:r>
            <a:r>
              <a:rPr lang="en-US" sz="2400" dirty="0" err="1"/>
              <a:t>là</a:t>
            </a:r>
            <a:r>
              <a:rPr lang="en-US" sz="2400" dirty="0"/>
              <a:t> </a:t>
            </a:r>
            <a:r>
              <a:rPr lang="en-US" sz="2400" dirty="0" err="1"/>
              <a:t>một</a:t>
            </a:r>
            <a:r>
              <a:rPr lang="en-US" sz="2400" dirty="0"/>
              <a:t> </a:t>
            </a:r>
            <a:r>
              <a:rPr lang="en-US" sz="2400" dirty="0" err="1"/>
              <a:t>lời</a:t>
            </a:r>
            <a:r>
              <a:rPr lang="en-US" sz="2400" dirty="0"/>
              <a:t> </a:t>
            </a:r>
            <a:r>
              <a:rPr lang="en-US" sz="2400" dirty="0" err="1"/>
              <a:t>giải</a:t>
            </a:r>
            <a:r>
              <a:rPr lang="en-US" sz="2400" dirty="0"/>
              <a:t> </a:t>
            </a:r>
            <a:r>
              <a:rPr lang="en-US" sz="2400" dirty="0" err="1"/>
              <a:t>thích</a:t>
            </a:r>
            <a:r>
              <a:rPr lang="en-US" sz="2400" dirty="0"/>
              <a:t> </a:t>
            </a:r>
            <a:r>
              <a:rPr lang="en-US" sz="2400" dirty="0" err="1"/>
              <a:t>cho</a:t>
            </a:r>
            <a:r>
              <a:rPr lang="en-US" sz="2400" dirty="0"/>
              <a:t> item </a:t>
            </a:r>
            <a:r>
              <a:rPr lang="en-US" sz="2400" dirty="0" err="1"/>
              <a:t>phía</a:t>
            </a:r>
            <a:r>
              <a:rPr lang="en-US" sz="2400" dirty="0"/>
              <a:t> </a:t>
            </a:r>
            <a:r>
              <a:rPr lang="en-US" sz="2400" dirty="0" err="1"/>
              <a:t>trên</a:t>
            </a:r>
            <a:r>
              <a:rPr lang="en-US" sz="2400" dirty="0"/>
              <a:t>.</a:t>
            </a:r>
          </a:p>
          <a:p>
            <a:endParaRPr lang="en-US" sz="2400" dirty="0"/>
          </a:p>
          <a:p>
            <a:endParaRPr lang="en-US"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8757" y="5556864"/>
            <a:ext cx="9256100" cy="2761366"/>
          </a:xfrm>
          <a:prstGeom prst="rect">
            <a:avLst/>
          </a:prstGeom>
        </p:spPr>
      </p:pic>
    </p:spTree>
    <p:extLst>
      <p:ext uri="{BB962C8B-B14F-4D97-AF65-F5344CB8AC3E}">
        <p14:creationId xmlns:p14="http://schemas.microsoft.com/office/powerpoint/2010/main" val="33057205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7"/>
          <p:cNvSpPr/>
          <p:nvPr/>
        </p:nvSpPr>
        <p:spPr>
          <a:xfrm>
            <a:off x="1" y="1762067"/>
            <a:ext cx="12192416" cy="7125259"/>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sz="2400" dirty="0" smtClean="0"/>
          </a:p>
          <a:p>
            <a:endParaRPr lang="en-US" sz="2400" dirty="0" smtClean="0"/>
          </a:p>
          <a:p>
            <a:r>
              <a:rPr lang="vi-VN" sz="2400" dirty="0" smtClean="0"/>
              <a:t>Bộ </a:t>
            </a:r>
            <a:r>
              <a:rPr lang="vi-VN" sz="2400" dirty="0"/>
              <a:t>thẻ định nghĩa danh sách (có thứ tự): &lt;ol&gt; &lt;/ol&gt;, &lt;li&gt; &lt;/li</a:t>
            </a:r>
            <a:r>
              <a:rPr lang="vi-VN" sz="2400" dirty="0" smtClean="0"/>
              <a:t>&gt;</a:t>
            </a:r>
            <a:r>
              <a:rPr lang="en-US" sz="2400" dirty="0" smtClean="0"/>
              <a:t>:</a:t>
            </a:r>
          </a:p>
          <a:p>
            <a:endParaRPr lang="vi-VN" sz="2400" dirty="0"/>
          </a:p>
          <a:p>
            <a:pPr marL="342900" indent="-342900">
              <a:buFont typeface="Arial" panose="020B0604020202020204" pitchFamily="34" charset="0"/>
              <a:buChar char="•"/>
            </a:pPr>
            <a:r>
              <a:rPr lang="vi-VN" sz="2400" dirty="0"/>
              <a:t>&lt;ol&gt; (ordered list) là thẻ định nghĩa những đối tượng trong nó là những phần tử của một danh sách có thứ tự. Những kí tự đứng trước mỗi đối tượng có thể là một số hoặc một ký tự, một chữ cái</a:t>
            </a:r>
            <a:r>
              <a:rPr lang="vi-VN" sz="2400" dirty="0" smtClean="0"/>
              <a:t>.</a:t>
            </a:r>
            <a:endParaRPr lang="vi-VN" sz="2400" dirty="0"/>
          </a:p>
          <a:p>
            <a:pPr marL="342900" indent="-342900">
              <a:buFont typeface="Arial" panose="020B0604020202020204" pitchFamily="34" charset="0"/>
              <a:buChar char="•"/>
            </a:pPr>
            <a:r>
              <a:rPr lang="vi-VN" sz="2400" dirty="0"/>
              <a:t>&lt;li&gt; định nghĩa phần tử trong nó là một đối tượng của danh sách.</a:t>
            </a:r>
            <a:endParaRPr lang="en-US" sz="2400" dirty="0"/>
          </a:p>
          <a:p>
            <a:endParaRPr lang="en-US" sz="2400" dirty="0" smtClean="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6436" y="5073611"/>
            <a:ext cx="4730364" cy="3813715"/>
          </a:xfrm>
          <a:prstGeom prst="rect">
            <a:avLst/>
          </a:prstGeom>
        </p:spPr>
      </p:pic>
    </p:spTree>
    <p:extLst>
      <p:ext uri="{BB962C8B-B14F-4D97-AF65-F5344CB8AC3E}">
        <p14:creationId xmlns:p14="http://schemas.microsoft.com/office/powerpoint/2010/main" val="22061128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7"/>
          <p:cNvSpPr/>
          <p:nvPr/>
        </p:nvSpPr>
        <p:spPr>
          <a:xfrm>
            <a:off x="-1" y="1762067"/>
            <a:ext cx="12192417" cy="655616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sz="2400" dirty="0" smtClean="0"/>
          </a:p>
          <a:p>
            <a:endParaRPr lang="en-US" sz="2400" dirty="0"/>
          </a:p>
          <a:p>
            <a:r>
              <a:rPr lang="vi-VN" sz="2400" dirty="0"/>
              <a:t>Bộ thẻ định nghĩa danh sách (không có thứ tự): &lt;ul&gt; &lt;/ul&gt;, &lt;li&gt; &lt;/li</a:t>
            </a:r>
            <a:r>
              <a:rPr lang="vi-VN" sz="2400" dirty="0" smtClean="0"/>
              <a:t>&gt;</a:t>
            </a:r>
            <a:r>
              <a:rPr lang="en-US" sz="2400" dirty="0" smtClean="0"/>
              <a:t>:</a:t>
            </a:r>
          </a:p>
          <a:p>
            <a:endParaRPr lang="vi-VN" sz="2400" dirty="0"/>
          </a:p>
          <a:p>
            <a:pPr marL="342900" indent="-342900">
              <a:buFont typeface="Arial" panose="020B0604020202020204" pitchFamily="34" charset="0"/>
              <a:buChar char="•"/>
            </a:pPr>
            <a:r>
              <a:rPr lang="vi-VN" sz="2400" dirty="0"/>
              <a:t>&lt;ul&gt; (unordered list) là thẻ định nghĩa các phần tử trong nó là những phần tử của một danh sách liệt kê nhưng không có thứ tự. Bộ thẻ này khá tương tự như &lt;dl&gt; nhưng không có chú thích, và có dấu ký hiệu đầu cho mỗi phần tử. </a:t>
            </a:r>
            <a:endParaRPr lang="en-US" sz="2400" dirty="0" smtClean="0"/>
          </a:p>
          <a:p>
            <a:pPr marL="342900" indent="-342900">
              <a:buFont typeface="Arial" panose="020B0604020202020204" pitchFamily="34" charset="0"/>
              <a:buChar char="•"/>
            </a:pPr>
            <a:r>
              <a:rPr lang="vi-VN" sz="2400" dirty="0" smtClean="0"/>
              <a:t>Bộ </a:t>
            </a:r>
            <a:r>
              <a:rPr lang="vi-VN" sz="2400" dirty="0"/>
              <a:t>thẻ này sử dụng &lt;li&gt; tương tự như &lt;ol&gt;.</a:t>
            </a:r>
            <a:endParaRPr lang="en-US" sz="2400" dirty="0"/>
          </a:p>
          <a:p>
            <a:endParaRPr lang="en-US" sz="24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9037" y="4817749"/>
            <a:ext cx="4913926" cy="3500481"/>
          </a:xfrm>
          <a:prstGeom prst="rect">
            <a:avLst/>
          </a:prstGeom>
        </p:spPr>
      </p:pic>
    </p:spTree>
    <p:extLst>
      <p:ext uri="{BB962C8B-B14F-4D97-AF65-F5344CB8AC3E}">
        <p14:creationId xmlns:p14="http://schemas.microsoft.com/office/powerpoint/2010/main" val="36571820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7"/>
          <p:cNvSpPr/>
          <p:nvPr/>
        </p:nvSpPr>
        <p:spPr>
          <a:xfrm>
            <a:off x="-1" y="1762067"/>
            <a:ext cx="12192417" cy="6804417"/>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smtClean="0"/>
          </a:p>
          <a:p>
            <a:endParaRPr lang="en-US" dirty="0"/>
          </a:p>
          <a:p>
            <a:endParaRPr lang="en-US" dirty="0" smtClean="0"/>
          </a:p>
          <a:p>
            <a:r>
              <a:rPr lang="en-US" sz="2800" b="1" dirty="0" err="1">
                <a:latin typeface="Times New Roman" panose="02020603050405020304" pitchFamily="18" charset="0"/>
                <a:cs typeface="Times New Roman" panose="02020603050405020304" pitchFamily="18" charset="0"/>
              </a:rPr>
              <a:t>Nhóm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thẻ</a:t>
            </a:r>
            <a:r>
              <a:rPr lang="en-US" sz="2800" b="1" dirty="0">
                <a:latin typeface="Times New Roman" panose="02020603050405020304" pitchFamily="18" charset="0"/>
                <a:cs typeface="Times New Roman" panose="02020603050405020304" pitchFamily="18" charset="0"/>
              </a:rPr>
              <a:t> inline</a:t>
            </a:r>
            <a:endParaRPr lang="en-US" sz="2800" dirty="0"/>
          </a:p>
          <a:p>
            <a:endParaRPr lang="en-US" dirty="0" smtClean="0"/>
          </a:p>
          <a:p>
            <a:pPr marL="342900" indent="-342900">
              <a:buFont typeface="Arial" panose="020B0604020202020204" pitchFamily="34" charset="0"/>
              <a:buChar char="•"/>
            </a:pPr>
            <a:r>
              <a:rPr lang="vi-VN" sz="2400" dirty="0"/>
              <a:t>&lt;a&gt; &lt;/a&gt;: Tạo một liên kết đến một tài liệu nào đó (khi người dùng bấm vào liên kết thì sẽ được chuyển đến tài liệu đó)</a:t>
            </a:r>
          </a:p>
          <a:p>
            <a:pPr marL="342900" indent="-342900">
              <a:buFont typeface="Arial" panose="020B0604020202020204" pitchFamily="34" charset="0"/>
              <a:buChar char="•"/>
            </a:pPr>
            <a:r>
              <a:rPr lang="vi-VN" sz="2400" dirty="0"/>
              <a:t>&lt;br /&gt; : xuống dòng</a:t>
            </a:r>
          </a:p>
          <a:p>
            <a:pPr marL="342900" indent="-342900">
              <a:buFont typeface="Arial" panose="020B0604020202020204" pitchFamily="34" charset="0"/>
              <a:buChar char="•"/>
            </a:pPr>
            <a:r>
              <a:rPr lang="vi-VN" sz="2400" dirty="0"/>
              <a:t>&lt;wbr&gt;: Ngắt bớt ký tự của một từ xuống dòng. (trong trường hợp chiều rộng của phần tử không đủ để chứa hết từ đó)</a:t>
            </a:r>
          </a:p>
          <a:p>
            <a:pPr marL="342900" indent="-342900">
              <a:buFont typeface="Arial" panose="020B0604020202020204" pitchFamily="34" charset="0"/>
              <a:buChar char="•"/>
            </a:pPr>
            <a:r>
              <a:rPr lang="vi-VN" sz="2400" dirty="0"/>
              <a:t>&lt;strong&gt; &lt;/strong&gt; / &lt;b&gt; &lt;/b&gt;: Xác định đoạn văn bản được in đậm</a:t>
            </a:r>
          </a:p>
          <a:p>
            <a:pPr marL="342900" indent="-342900">
              <a:buFont typeface="Arial" panose="020B0604020202020204" pitchFamily="34" charset="0"/>
              <a:buChar char="•"/>
            </a:pPr>
            <a:r>
              <a:rPr lang="vi-VN" sz="2400" dirty="0"/>
              <a:t>&lt;em&gt; &lt;/em&gt; / &lt;i&gt; &lt;/i&gt; : Xác định một đoạn văn bản được định dạng kiểu chữ in nghiêng</a:t>
            </a:r>
          </a:p>
          <a:p>
            <a:pPr marL="342900" indent="-342900">
              <a:buFont typeface="Arial" panose="020B0604020202020204" pitchFamily="34" charset="0"/>
              <a:buChar char="•"/>
            </a:pPr>
            <a:r>
              <a:rPr lang="vi-VN" sz="2400" dirty="0"/>
              <a:t>&lt;u&gt; &lt;/u&gt;: Tạo một đường gạch chân lên văn bản</a:t>
            </a:r>
          </a:p>
          <a:p>
            <a:pPr marL="342900" indent="-342900">
              <a:buFont typeface="Arial" panose="020B0604020202020204" pitchFamily="34" charset="0"/>
              <a:buChar char="•"/>
            </a:pPr>
            <a:r>
              <a:rPr lang="vi-VN" sz="2400" dirty="0"/>
              <a:t>&lt;sub&gt;: Tạo văn bản có kích thước nhỏ, nằm ở khoảng nửa dưới văn bản bình thường</a:t>
            </a:r>
          </a:p>
          <a:p>
            <a:pPr marL="342900" indent="-342900">
              <a:buFont typeface="Arial" panose="020B0604020202020204" pitchFamily="34" charset="0"/>
              <a:buChar char="•"/>
            </a:pPr>
            <a:r>
              <a:rPr lang="vi-VN" sz="2400" dirty="0"/>
              <a:t>&lt;sup&gt;: Tạo văn bản có kích thước nhỏ, nằm ở khoảng nửa trên văn bản bình thường</a:t>
            </a:r>
          </a:p>
          <a:p>
            <a:pPr marL="342900" indent="-342900">
              <a:buFont typeface="Arial" panose="020B0604020202020204" pitchFamily="34" charset="0"/>
              <a:buChar char="•"/>
            </a:pPr>
            <a:r>
              <a:rPr lang="vi-VN" sz="2400" dirty="0"/>
              <a:t>&lt;small&gt;: Xác định một đoạn văn bản có kích thước chữ nhỏ hơn văn bản bình thường</a:t>
            </a:r>
          </a:p>
          <a:p>
            <a:pPr marL="342900" indent="-342900">
              <a:buFont typeface="Arial" panose="020B0604020202020204" pitchFamily="34" charset="0"/>
              <a:buChar char="•"/>
            </a:pPr>
            <a:r>
              <a:rPr lang="vi-VN" sz="2400" dirty="0"/>
              <a:t>&lt;big&gt;: Xác định một đoạn văn bản có kích thước chữ to hơn văn bản bình thường</a:t>
            </a:r>
            <a:endParaRPr lang="en-US" sz="2400" dirty="0"/>
          </a:p>
          <a:p>
            <a:endParaRPr lang="en-US"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10484150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a:solidFill>
                  <a:srgbClr val="EBEBEB"/>
                </a:solidFill>
                <a:latin typeface="Calibri"/>
                <a:ea typeface="Calibri"/>
                <a:cs typeface="Calibri"/>
                <a:sym typeface="Calibri"/>
              </a:rPr>
              <a:t>Resource Plan</a:t>
            </a:r>
            <a:endParaRPr sz="1400" b="0" i="0" u="none" strike="noStrike" cap="none">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sz="6000" dirty="0"/>
          </a:p>
          <a:p>
            <a:endParaRPr lang="en-US" sz="6000" dirty="0"/>
          </a:p>
          <a:p>
            <a:pPr algn="ctr"/>
            <a:r>
              <a:rPr lang="en-US" sz="6000" dirty="0" err="1" smtClean="0"/>
              <a:t>Hiểu</a:t>
            </a:r>
            <a:r>
              <a:rPr lang="en-US" sz="6000" dirty="0" smtClean="0"/>
              <a:t> </a:t>
            </a:r>
            <a:r>
              <a:rPr lang="en-US" sz="6000" dirty="0" err="1"/>
              <a:t>về</a:t>
            </a:r>
            <a:r>
              <a:rPr lang="en-US" sz="6000" dirty="0"/>
              <a:t> </a:t>
            </a:r>
            <a:r>
              <a:rPr lang="en-US" sz="6000" dirty="0" smtClean="0"/>
              <a:t>CSS</a:t>
            </a:r>
            <a:endParaRPr lang="en-US" sz="6000" dirty="0"/>
          </a:p>
          <a:p>
            <a:endParaRPr lang="en-US" sz="60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31578726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
        <p:cNvGrpSpPr/>
        <p:nvPr/>
      </p:nvGrpSpPr>
      <p:grpSpPr>
        <a:xfrm>
          <a:off x="0" y="0"/>
          <a:ext cx="0" cy="0"/>
          <a:chOff x="0" y="0"/>
          <a:chExt cx="0" cy="0"/>
        </a:xfrm>
      </p:grpSpPr>
      <p:sp>
        <p:nvSpPr>
          <p:cNvPr id="49" name="Google Shape;49;p5"/>
          <p:cNvSpPr/>
          <p:nvPr/>
        </p:nvSpPr>
        <p:spPr>
          <a:xfrm>
            <a:off x="0" y="-1"/>
            <a:ext cx="12192000" cy="6858001"/>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 name="Google Shape;50;p5"/>
          <p:cNvSpPr txBox="1">
            <a:spLocks noGrp="1"/>
          </p:cNvSpPr>
          <p:nvPr>
            <p:ph type="title"/>
          </p:nvPr>
        </p:nvSpPr>
        <p:spPr>
          <a:xfrm>
            <a:off x="619830" y="954300"/>
            <a:ext cx="3108600" cy="457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F2F2F2"/>
              </a:buClr>
              <a:buSzPts val="3200"/>
              <a:buFont typeface="Calibri"/>
              <a:buNone/>
            </a:pPr>
            <a:r>
              <a:rPr lang="en-US" sz="3200">
                <a:solidFill>
                  <a:srgbClr val="F2F2F2"/>
                </a:solidFill>
              </a:rPr>
              <a:t>Agenda</a:t>
            </a:r>
            <a:endParaRPr/>
          </a:p>
        </p:txBody>
      </p:sp>
      <p:sp>
        <p:nvSpPr>
          <p:cNvPr id="51" name="Google Shape;51;p5"/>
          <p:cNvSpPr/>
          <p:nvPr/>
        </p:nvSpPr>
        <p:spPr>
          <a:xfrm>
            <a:off x="4215785" y="0"/>
            <a:ext cx="8030690" cy="6858000"/>
          </a:xfrm>
          <a:custGeom>
            <a:avLst/>
            <a:gdLst/>
            <a:ahLst/>
            <a:cxnLst/>
            <a:rect l="l" t="t" r="r" b="b"/>
            <a:pathLst>
              <a:path w="8030690" h="6858000" extrusionOk="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5"/>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 name="Google Shape;53;p5"/>
          <p:cNvSpPr txBox="1"/>
          <p:nvPr/>
        </p:nvSpPr>
        <p:spPr>
          <a:xfrm>
            <a:off x="4832575" y="379025"/>
            <a:ext cx="7291200" cy="613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3800" dirty="0">
              <a:latin typeface="Calibri"/>
              <a:ea typeface="Calibri"/>
              <a:cs typeface="Calibri"/>
              <a:sym typeface="Calibri"/>
            </a:endParaRPr>
          </a:p>
          <a:p>
            <a:pPr marL="457200" marR="0" lvl="0" indent="-469900" algn="l" rtl="0">
              <a:lnSpc>
                <a:spcPct val="100000"/>
              </a:lnSpc>
              <a:spcBef>
                <a:spcPts val="0"/>
              </a:spcBef>
              <a:spcAft>
                <a:spcPts val="0"/>
              </a:spcAft>
              <a:buSzPts val="3800"/>
              <a:buFont typeface="Calibri"/>
              <a:buChar char="❖"/>
            </a:pPr>
            <a:r>
              <a:rPr lang="en-US" sz="3800" dirty="0" smtClean="0">
                <a:latin typeface="Calibri"/>
                <a:ea typeface="Calibri"/>
                <a:cs typeface="Calibri"/>
                <a:sym typeface="Calibri"/>
              </a:rPr>
              <a:t>HTML</a:t>
            </a:r>
            <a:endParaRPr sz="3800" dirty="0">
              <a:latin typeface="Calibri"/>
              <a:ea typeface="Calibri"/>
              <a:cs typeface="Calibri"/>
              <a:sym typeface="Calibri"/>
            </a:endParaRPr>
          </a:p>
          <a:p>
            <a:pPr marL="457200" marR="0" lvl="0" indent="-469900" algn="l" rtl="0">
              <a:lnSpc>
                <a:spcPct val="100000"/>
              </a:lnSpc>
              <a:spcBef>
                <a:spcPts val="0"/>
              </a:spcBef>
              <a:spcAft>
                <a:spcPts val="0"/>
              </a:spcAft>
              <a:buSzPts val="3800"/>
              <a:buFont typeface="Calibri"/>
              <a:buChar char="❖"/>
            </a:pPr>
            <a:r>
              <a:rPr lang="en-US" sz="3800" dirty="0" smtClean="0">
                <a:latin typeface="Calibri"/>
                <a:ea typeface="Calibri"/>
                <a:cs typeface="Calibri"/>
                <a:sym typeface="Calibri"/>
              </a:rPr>
              <a:t>CSS</a:t>
            </a:r>
            <a:endParaRPr sz="3800" dirty="0">
              <a:latin typeface="Calibri"/>
              <a:ea typeface="Calibri"/>
              <a:cs typeface="Calibri"/>
              <a:sym typeface="Calibri"/>
            </a:endParaRPr>
          </a:p>
          <a:p>
            <a:pPr marL="457200" marR="0" lvl="0" indent="-469900" algn="l" rtl="0">
              <a:lnSpc>
                <a:spcPct val="100000"/>
              </a:lnSpc>
              <a:spcBef>
                <a:spcPts val="0"/>
              </a:spcBef>
              <a:spcAft>
                <a:spcPts val="0"/>
              </a:spcAft>
              <a:buSzPts val="3800"/>
              <a:buFont typeface="Calibri"/>
              <a:buChar char="❖"/>
            </a:pPr>
            <a:r>
              <a:rPr lang="en-US" sz="3800" dirty="0" err="1" smtClean="0">
                <a:latin typeface="Calibri"/>
                <a:ea typeface="Calibri"/>
                <a:cs typeface="Calibri"/>
                <a:sym typeface="Calibri"/>
              </a:rPr>
              <a:t>Các</a:t>
            </a:r>
            <a:r>
              <a:rPr lang="en-US" sz="3800" dirty="0" smtClean="0">
                <a:latin typeface="Calibri"/>
                <a:ea typeface="Calibri"/>
                <a:cs typeface="Calibri"/>
                <a:sym typeface="Calibri"/>
              </a:rPr>
              <a:t> </a:t>
            </a:r>
            <a:r>
              <a:rPr lang="en-US" sz="3800" dirty="0" err="1" smtClean="0">
                <a:latin typeface="Calibri"/>
                <a:ea typeface="Calibri"/>
                <a:cs typeface="Calibri"/>
                <a:sym typeface="Calibri"/>
              </a:rPr>
              <a:t>kỹ</a:t>
            </a:r>
            <a:r>
              <a:rPr lang="en-US" sz="3800" dirty="0" smtClean="0">
                <a:latin typeface="Calibri"/>
                <a:ea typeface="Calibri"/>
                <a:cs typeface="Calibri"/>
                <a:sym typeface="Calibri"/>
              </a:rPr>
              <a:t> </a:t>
            </a:r>
            <a:r>
              <a:rPr lang="en-US" sz="3800" dirty="0" err="1" smtClean="0">
                <a:latin typeface="Calibri"/>
                <a:ea typeface="Calibri"/>
                <a:cs typeface="Calibri"/>
                <a:sym typeface="Calibri"/>
              </a:rPr>
              <a:t>thuật</a:t>
            </a:r>
            <a:r>
              <a:rPr lang="en-US" sz="3800" dirty="0" smtClean="0">
                <a:latin typeface="Calibri"/>
                <a:ea typeface="Calibri"/>
                <a:cs typeface="Calibri"/>
                <a:sym typeface="Calibri"/>
              </a:rPr>
              <a:t> HTML &amp; CSS</a:t>
            </a:r>
            <a:endParaRPr sz="3800" dirty="0">
              <a:latin typeface="Calibri"/>
              <a:ea typeface="Calibri"/>
              <a:cs typeface="Calibri"/>
              <a:sym typeface="Calibri"/>
            </a:endParaRPr>
          </a:p>
          <a:p>
            <a:pPr marL="457200" marR="0" lvl="0" indent="-469900" algn="l" rtl="0">
              <a:lnSpc>
                <a:spcPct val="100000"/>
              </a:lnSpc>
              <a:spcBef>
                <a:spcPts val="0"/>
              </a:spcBef>
              <a:spcAft>
                <a:spcPts val="0"/>
              </a:spcAft>
              <a:buSzPts val="3800"/>
              <a:buFont typeface="Calibri"/>
              <a:buChar char="❖"/>
            </a:pPr>
            <a:r>
              <a:rPr lang="en-US" sz="3800" dirty="0" err="1" smtClean="0">
                <a:latin typeface="Calibri"/>
                <a:ea typeface="Calibri"/>
                <a:cs typeface="Calibri"/>
                <a:sym typeface="Calibri"/>
              </a:rPr>
              <a:t>Bài</a:t>
            </a:r>
            <a:r>
              <a:rPr lang="en-US" sz="3800" dirty="0" smtClean="0">
                <a:latin typeface="Calibri"/>
                <a:ea typeface="Calibri"/>
                <a:cs typeface="Calibri"/>
                <a:sym typeface="Calibri"/>
              </a:rPr>
              <a:t> </a:t>
            </a:r>
            <a:r>
              <a:rPr lang="en-US" sz="3800" dirty="0" err="1" smtClean="0">
                <a:latin typeface="Calibri"/>
                <a:ea typeface="Calibri"/>
                <a:cs typeface="Calibri"/>
                <a:sym typeface="Calibri"/>
              </a:rPr>
              <a:t>tập</a:t>
            </a:r>
            <a:endParaRPr lang="en-US" sz="3800" dirty="0" smtClean="0">
              <a:latin typeface="Calibri"/>
              <a:ea typeface="Calibri"/>
              <a:cs typeface="Calibri"/>
              <a:sym typeface="Calibri"/>
            </a:endParaRPr>
          </a:p>
          <a:p>
            <a:pPr marL="457200" indent="-469900">
              <a:buSzPts val="3800"/>
              <a:buFont typeface="Calibri"/>
              <a:buChar char="❖"/>
            </a:pPr>
            <a:r>
              <a:rPr lang="en-US" sz="3800" dirty="0" err="1">
                <a:latin typeface="Calibri"/>
                <a:ea typeface="Calibri"/>
                <a:cs typeface="Calibri"/>
                <a:sym typeface="Calibri"/>
              </a:rPr>
              <a:t>Tài</a:t>
            </a:r>
            <a:r>
              <a:rPr lang="en-US" sz="3800" dirty="0">
                <a:latin typeface="Calibri"/>
                <a:ea typeface="Calibri"/>
                <a:cs typeface="Calibri"/>
                <a:sym typeface="Calibri"/>
              </a:rPr>
              <a:t> </a:t>
            </a:r>
            <a:r>
              <a:rPr lang="en-US" sz="3800" dirty="0" err="1">
                <a:latin typeface="Calibri"/>
                <a:ea typeface="Calibri"/>
                <a:cs typeface="Calibri"/>
                <a:sym typeface="Calibri"/>
              </a:rPr>
              <a:t>liệu</a:t>
            </a:r>
            <a:r>
              <a:rPr lang="en-US" sz="3800" dirty="0">
                <a:latin typeface="Calibri"/>
                <a:ea typeface="Calibri"/>
                <a:cs typeface="Calibri"/>
                <a:sym typeface="Calibri"/>
              </a:rPr>
              <a:t> </a:t>
            </a:r>
            <a:r>
              <a:rPr lang="en-US" sz="3800" dirty="0" err="1">
                <a:latin typeface="Calibri"/>
                <a:ea typeface="Calibri"/>
                <a:cs typeface="Calibri"/>
                <a:sym typeface="Calibri"/>
              </a:rPr>
              <a:t>tham</a:t>
            </a:r>
            <a:r>
              <a:rPr lang="en-US" sz="3800" dirty="0">
                <a:latin typeface="Calibri"/>
                <a:ea typeface="Calibri"/>
                <a:cs typeface="Calibri"/>
                <a:sym typeface="Calibri"/>
              </a:rPr>
              <a:t> </a:t>
            </a:r>
            <a:r>
              <a:rPr lang="en-US" sz="3800" dirty="0" err="1" smtClean="0">
                <a:latin typeface="Calibri"/>
                <a:ea typeface="Calibri"/>
                <a:cs typeface="Calibri"/>
                <a:sym typeface="Calibri"/>
              </a:rPr>
              <a:t>khảo</a:t>
            </a:r>
            <a:endParaRPr lang="en-US" sz="3800" dirty="0">
              <a:latin typeface="Calibri"/>
              <a:ea typeface="Calibri"/>
              <a:cs typeface="Calibri"/>
              <a:sym typeface="Calibri"/>
            </a:endParaRPr>
          </a:p>
        </p:txBody>
      </p:sp>
      <p:pic>
        <p:nvPicPr>
          <p:cNvPr id="54" name="Google Shape;54;p5"/>
          <p:cNvPicPr preferRelativeResize="0"/>
          <p:nvPr/>
        </p:nvPicPr>
        <p:blipFill rotWithShape="1">
          <a:blip r:embed="rId4">
            <a:alphaModFix/>
          </a:blip>
          <a:srcRect/>
          <a:stretch/>
        </p:blipFill>
        <p:spPr>
          <a:xfrm>
            <a:off x="172648" y="89097"/>
            <a:ext cx="3109288" cy="111157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cs typeface="Calibri"/>
                <a:sym typeface="Calibri"/>
              </a:rPr>
              <a:t>Selector</a:t>
            </a:r>
          </a:p>
          <a:p>
            <a:pPr marL="0" marR="0" lvl="0" indent="0" algn="ctr" rtl="0">
              <a:lnSpc>
                <a:spcPct val="100000"/>
              </a:lnSpc>
              <a:spcBef>
                <a:spcPts val="0"/>
              </a:spcBef>
              <a:spcAft>
                <a:spcPts val="0"/>
              </a:spcAft>
              <a:buClr>
                <a:srgbClr val="EBEBEB"/>
              </a:buClr>
              <a:buSzPts val="4200"/>
              <a:buFont typeface="Calibri"/>
              <a:buNone/>
            </a:pP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460231"/>
            <a:ext cx="12192417" cy="5397770"/>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en-US" sz="2800" b="1" dirty="0" err="1" smtClean="0"/>
              <a:t>Định</a:t>
            </a:r>
            <a:r>
              <a:rPr lang="en-US" sz="2800" b="1" dirty="0" smtClean="0"/>
              <a:t> </a:t>
            </a:r>
            <a:r>
              <a:rPr lang="en-US" sz="2800" b="1" dirty="0" err="1" smtClean="0"/>
              <a:t>nghĩa</a:t>
            </a:r>
            <a:r>
              <a:rPr lang="en-US" sz="2800" b="1" dirty="0" smtClean="0"/>
              <a:t>:</a:t>
            </a:r>
          </a:p>
          <a:p>
            <a:endParaRPr lang="en-US" sz="2800" dirty="0" smtClean="0"/>
          </a:p>
          <a:p>
            <a:pPr marL="342900" indent="-342900">
              <a:buFont typeface="Arial" panose="020B0604020202020204" pitchFamily="34" charset="0"/>
              <a:buChar char="•"/>
            </a:pPr>
            <a:r>
              <a:rPr lang="vi-VN" sz="2400" dirty="0"/>
              <a:t>Hiểu đơn giản CSS Selector là thứ cho phép bạn nhắm mục tiêu tới các phần tử HTML để áp dụng các thuộc tính CSS cho chúng</a:t>
            </a:r>
            <a:r>
              <a:rPr lang="vi-VN" sz="2400" dirty="0" smtClean="0"/>
              <a:t>.</a:t>
            </a:r>
            <a:endParaRPr lang="vi-VN" sz="2400" dirty="0"/>
          </a:p>
          <a:p>
            <a:pPr marL="342900" indent="-342900">
              <a:buFont typeface="Arial" panose="020B0604020202020204" pitchFamily="34" charset="0"/>
              <a:buChar char="•"/>
            </a:pPr>
            <a:endParaRPr lang="vi-VN" sz="2400" dirty="0"/>
          </a:p>
          <a:p>
            <a:pPr marL="342900" indent="-342900">
              <a:buFont typeface="Arial" panose="020B0604020202020204" pitchFamily="34" charset="0"/>
              <a:buChar char="•"/>
            </a:pPr>
            <a:r>
              <a:rPr lang="vi-VN" sz="2400" dirty="0"/>
              <a:t>Trong CSS, các </a:t>
            </a:r>
            <a:r>
              <a:rPr lang="en-US" sz="2400" dirty="0" smtClean="0"/>
              <a:t>selector</a:t>
            </a:r>
            <a:r>
              <a:rPr lang="vi-VN" sz="2400" dirty="0" smtClean="0"/>
              <a:t> </a:t>
            </a:r>
            <a:r>
              <a:rPr lang="vi-VN" sz="2400" dirty="0"/>
              <a:t>được theo sau bằng dấu ngoặc nhọn {}, </a:t>
            </a:r>
            <a:r>
              <a:rPr lang="vi-VN" sz="2400" dirty="0" smtClean="0"/>
              <a:t>bao gồm </a:t>
            </a:r>
            <a:r>
              <a:rPr lang="vi-VN" sz="2400" dirty="0"/>
              <a:t>các kiểu được áp dụng cho phần tử đã chọn</a:t>
            </a:r>
            <a:r>
              <a:rPr lang="vi-VN" sz="2400" dirty="0" smtClean="0"/>
              <a:t>.</a:t>
            </a:r>
            <a:r>
              <a:rPr lang="en-US" sz="2400" dirty="0" smtClean="0"/>
              <a:t> </a:t>
            </a:r>
            <a:r>
              <a:rPr lang="en-US" sz="2400" dirty="0" err="1" smtClean="0"/>
              <a:t>Ví</a:t>
            </a:r>
            <a:r>
              <a:rPr lang="en-US" sz="2400" dirty="0" smtClean="0"/>
              <a:t> </a:t>
            </a:r>
            <a:r>
              <a:rPr lang="en-US" sz="2400" dirty="0" err="1" smtClean="0"/>
              <a:t>dụ</a:t>
            </a:r>
            <a:r>
              <a:rPr lang="en-US" sz="2400" dirty="0" smtClean="0"/>
              <a:t>,</a:t>
            </a:r>
            <a:r>
              <a:rPr lang="vi-VN" sz="2400" dirty="0" smtClean="0"/>
              <a:t> </a:t>
            </a:r>
            <a:r>
              <a:rPr lang="en-US" sz="2400" dirty="0" smtClean="0"/>
              <a:t>selector</a:t>
            </a:r>
            <a:r>
              <a:rPr lang="vi-VN" sz="2400" dirty="0" smtClean="0"/>
              <a:t> </a:t>
            </a:r>
            <a:r>
              <a:rPr lang="vi-VN" sz="2400" dirty="0"/>
              <a:t>ở đây đang nhắm mục tiêu tất cả các phần </a:t>
            </a:r>
            <a:r>
              <a:rPr lang="vi-VN" sz="2400" dirty="0" smtClean="0"/>
              <a:t>tử</a:t>
            </a:r>
            <a:r>
              <a:rPr lang="en-US" sz="2400" dirty="0" smtClean="0"/>
              <a:t> </a:t>
            </a:r>
            <a:r>
              <a:rPr lang="en-US" sz="2400" dirty="0" err="1" smtClean="0"/>
              <a:t>là</a:t>
            </a:r>
            <a:r>
              <a:rPr lang="en-US" sz="2400" dirty="0" smtClean="0"/>
              <a:t> </a:t>
            </a:r>
            <a:r>
              <a:rPr lang="en-US" sz="2400" dirty="0" err="1" smtClean="0"/>
              <a:t>thẻ</a:t>
            </a:r>
            <a:r>
              <a:rPr lang="vi-VN" sz="2400" dirty="0" smtClean="0"/>
              <a:t> </a:t>
            </a:r>
            <a:r>
              <a:rPr lang="vi-VN" sz="2400" dirty="0"/>
              <a:t>&lt;p&gt;.</a:t>
            </a:r>
            <a:endParaRPr lang="en-US" sz="24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2" name="Picture 1"/>
          <p:cNvPicPr>
            <a:picLocks noChangeAspect="1"/>
          </p:cNvPicPr>
          <p:nvPr/>
        </p:nvPicPr>
        <p:blipFill>
          <a:blip r:embed="rId5"/>
          <a:stretch>
            <a:fillRect/>
          </a:stretch>
        </p:blipFill>
        <p:spPr>
          <a:xfrm>
            <a:off x="4386475" y="5231554"/>
            <a:ext cx="4074695" cy="1626446"/>
          </a:xfrm>
          <a:prstGeom prst="rect">
            <a:avLst/>
          </a:prstGeom>
        </p:spPr>
      </p:pic>
    </p:spTree>
    <p:extLst>
      <p:ext uri="{BB962C8B-B14F-4D97-AF65-F5344CB8AC3E}">
        <p14:creationId xmlns:p14="http://schemas.microsoft.com/office/powerpoint/2010/main" val="11060589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en-US" sz="2800" b="1" dirty="0" smtClean="0"/>
              <a:t>Basic CSS selector</a:t>
            </a:r>
            <a:r>
              <a:rPr lang="en-US" sz="2400" dirty="0" smtClean="0"/>
              <a:t>:</a:t>
            </a:r>
          </a:p>
          <a:p>
            <a:endParaRPr lang="en-US" sz="2800" dirty="0" smtClean="0"/>
          </a:p>
          <a:p>
            <a:r>
              <a:rPr lang="vi-VN" sz="2400" dirty="0"/>
              <a:t>Bộ chọn CSS cơ bản (Basic CSS Selector) sử dụng chọn element / class / id</a:t>
            </a:r>
            <a:r>
              <a:rPr lang="vi-VN" sz="2400" dirty="0" smtClean="0"/>
              <a:t>.</a:t>
            </a:r>
            <a:endParaRPr lang="en-US" sz="2400" dirty="0" smtClean="0"/>
          </a:p>
          <a:p>
            <a:endParaRPr lang="en-US" sz="2400" dirty="0"/>
          </a:p>
          <a:p>
            <a:pPr marL="342900" indent="-342900">
              <a:buFont typeface="Arial" panose="020B0604020202020204" pitchFamily="34" charset="0"/>
              <a:buChar char="•"/>
            </a:pPr>
            <a:r>
              <a:rPr lang="en-US" sz="2400" dirty="0" smtClean="0"/>
              <a:t>Element selector: </a:t>
            </a:r>
            <a:r>
              <a:rPr lang="en-US" sz="2400" dirty="0" err="1" smtClean="0"/>
              <a:t>chọn</a:t>
            </a:r>
            <a:r>
              <a:rPr lang="en-US" sz="2400" dirty="0" smtClean="0"/>
              <a:t> </a:t>
            </a:r>
            <a:r>
              <a:rPr lang="en-US" sz="2400" dirty="0" err="1" smtClean="0"/>
              <a:t>bất</a:t>
            </a:r>
            <a:r>
              <a:rPr lang="en-US" sz="2400" dirty="0" smtClean="0"/>
              <a:t> </a:t>
            </a:r>
            <a:r>
              <a:rPr lang="en-US" sz="2400" dirty="0" err="1" smtClean="0"/>
              <a:t>kỳ</a:t>
            </a:r>
            <a:r>
              <a:rPr lang="en-US" sz="2400" dirty="0" smtClean="0"/>
              <a:t> </a:t>
            </a:r>
            <a:r>
              <a:rPr lang="en-US" sz="2400" dirty="0" err="1" smtClean="0"/>
              <a:t>phần</a:t>
            </a:r>
            <a:r>
              <a:rPr lang="en-US" sz="2400" dirty="0" smtClean="0"/>
              <a:t> </a:t>
            </a:r>
            <a:r>
              <a:rPr lang="en-US" sz="2400" dirty="0" err="1" smtClean="0"/>
              <a:t>tử</a:t>
            </a:r>
            <a:r>
              <a:rPr lang="en-US" sz="2400" dirty="0" smtClean="0"/>
              <a:t> </a:t>
            </a:r>
            <a:r>
              <a:rPr lang="en-US" sz="2400" dirty="0" err="1" smtClean="0"/>
              <a:t>nào</a:t>
            </a:r>
            <a:r>
              <a:rPr lang="en-US" sz="2400" dirty="0" smtClean="0"/>
              <a:t> </a:t>
            </a:r>
            <a:r>
              <a:rPr lang="en-US" sz="2400" dirty="0" err="1" smtClean="0"/>
              <a:t>đó</a:t>
            </a:r>
            <a:r>
              <a:rPr lang="en-US" sz="2400" dirty="0" smtClean="0"/>
              <a:t>.</a:t>
            </a:r>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
        <p:nvSpPr>
          <p:cNvPr id="7" name="Google Shape;89;p7"/>
          <p:cNvSpPr txBox="1"/>
          <p:nvPr/>
        </p:nvSpPr>
        <p:spPr>
          <a:xfrm>
            <a:off x="3303584" y="545432"/>
            <a:ext cx="7236079" cy="121663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err="1" smtClean="0">
                <a:solidFill>
                  <a:srgbClr val="EBEBEB"/>
                </a:solidFill>
                <a:latin typeface="Calibri"/>
                <a:cs typeface="Calibri"/>
                <a:sym typeface="Calibri"/>
              </a:rPr>
              <a:t>Các</a:t>
            </a:r>
            <a:r>
              <a:rPr lang="en-US" sz="4200" dirty="0" smtClean="0">
                <a:solidFill>
                  <a:srgbClr val="EBEBEB"/>
                </a:solidFill>
                <a:latin typeface="Calibri"/>
                <a:cs typeface="Calibri"/>
                <a:sym typeface="Calibri"/>
              </a:rPr>
              <a:t> </a:t>
            </a:r>
            <a:r>
              <a:rPr lang="en-US" sz="4200" dirty="0" err="1" smtClean="0">
                <a:solidFill>
                  <a:srgbClr val="EBEBEB"/>
                </a:solidFill>
                <a:latin typeface="Calibri"/>
                <a:cs typeface="Calibri"/>
                <a:sym typeface="Calibri"/>
              </a:rPr>
              <a:t>kiểu</a:t>
            </a:r>
            <a:r>
              <a:rPr lang="en-US" sz="4200" dirty="0" smtClean="0">
                <a:solidFill>
                  <a:srgbClr val="EBEBEB"/>
                </a:solidFill>
                <a:latin typeface="Calibri"/>
                <a:cs typeface="Calibri"/>
                <a:sym typeface="Calibri"/>
              </a:rPr>
              <a:t> selector </a:t>
            </a:r>
            <a:r>
              <a:rPr lang="en-US" sz="4200" dirty="0" err="1" smtClean="0">
                <a:solidFill>
                  <a:srgbClr val="EBEBEB"/>
                </a:solidFill>
                <a:latin typeface="Calibri"/>
                <a:cs typeface="Calibri"/>
                <a:sym typeface="Calibri"/>
              </a:rPr>
              <a:t>thông</a:t>
            </a:r>
            <a:r>
              <a:rPr lang="en-US" sz="4200" dirty="0" smtClean="0">
                <a:solidFill>
                  <a:srgbClr val="EBEBEB"/>
                </a:solidFill>
                <a:latin typeface="Calibri"/>
                <a:cs typeface="Calibri"/>
                <a:sym typeface="Calibri"/>
              </a:rPr>
              <a:t> </a:t>
            </a:r>
            <a:r>
              <a:rPr lang="en-US" sz="4200" dirty="0" err="1" smtClean="0">
                <a:solidFill>
                  <a:srgbClr val="EBEBEB"/>
                </a:solidFill>
                <a:latin typeface="Calibri"/>
                <a:cs typeface="Calibri"/>
                <a:sym typeface="Calibri"/>
              </a:rPr>
              <a:t>dụng</a:t>
            </a:r>
            <a:endParaRPr sz="1400" b="0" i="0" u="none" strike="noStrike" cap="none" dirty="0">
              <a:solidFill>
                <a:srgbClr val="000000"/>
              </a:solidFill>
              <a:latin typeface="Arial"/>
              <a:ea typeface="Arial"/>
              <a:cs typeface="Arial"/>
              <a:sym typeface="Arial"/>
            </a:endParaRPr>
          </a:p>
        </p:txBody>
      </p:sp>
      <p:pic>
        <p:nvPicPr>
          <p:cNvPr id="4" name="Picture 3"/>
          <p:cNvPicPr>
            <a:picLocks noChangeAspect="1"/>
          </p:cNvPicPr>
          <p:nvPr/>
        </p:nvPicPr>
        <p:blipFill>
          <a:blip r:embed="rId5"/>
          <a:stretch>
            <a:fillRect/>
          </a:stretch>
        </p:blipFill>
        <p:spPr>
          <a:xfrm>
            <a:off x="2255490" y="4760904"/>
            <a:ext cx="7851039" cy="1671980"/>
          </a:xfrm>
          <a:prstGeom prst="rect">
            <a:avLst/>
          </a:prstGeom>
        </p:spPr>
      </p:pic>
    </p:spTree>
    <p:extLst>
      <p:ext uri="{BB962C8B-B14F-4D97-AF65-F5344CB8AC3E}">
        <p14:creationId xmlns:p14="http://schemas.microsoft.com/office/powerpoint/2010/main" val="26924797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pPr marL="342900" indent="-342900">
              <a:buFont typeface="Arial" panose="020B0604020202020204" pitchFamily="34" charset="0"/>
              <a:buChar char="•"/>
            </a:pPr>
            <a:r>
              <a:rPr lang="en-US" sz="2400" dirty="0" smtClean="0"/>
              <a:t>Class selector</a:t>
            </a:r>
            <a:r>
              <a:rPr lang="en-US" sz="2400" dirty="0"/>
              <a:t> </a:t>
            </a:r>
            <a:r>
              <a:rPr lang="en-US" sz="2400" dirty="0" smtClean="0"/>
              <a:t>- .</a:t>
            </a:r>
            <a:r>
              <a:rPr lang="en-US" sz="2400" i="1" dirty="0" smtClean="0"/>
              <a:t>class</a:t>
            </a:r>
            <a:r>
              <a:rPr lang="en-US" sz="2400" dirty="0" smtClean="0"/>
              <a:t> </a:t>
            </a:r>
            <a:r>
              <a:rPr lang="en-US" sz="2400" dirty="0" err="1" smtClean="0"/>
              <a:t>Nó</a:t>
            </a:r>
            <a:r>
              <a:rPr lang="en-US" sz="2400" dirty="0" smtClean="0"/>
              <a:t> </a:t>
            </a:r>
            <a:r>
              <a:rPr lang="en-US" sz="2400" dirty="0" err="1" smtClean="0"/>
              <a:t>chọn</a:t>
            </a:r>
            <a:r>
              <a:rPr lang="en-US" sz="2400" dirty="0" smtClean="0"/>
              <a:t> </a:t>
            </a:r>
            <a:r>
              <a:rPr lang="en-US" sz="2400" dirty="0" err="1" smtClean="0"/>
              <a:t>tất</a:t>
            </a:r>
            <a:r>
              <a:rPr lang="en-US" sz="2400" dirty="0" smtClean="0"/>
              <a:t> </a:t>
            </a:r>
            <a:r>
              <a:rPr lang="en-US" sz="2400" dirty="0" err="1" smtClean="0"/>
              <a:t>cả</a:t>
            </a:r>
            <a:r>
              <a:rPr lang="en-US" sz="2400" dirty="0" smtClean="0"/>
              <a:t> </a:t>
            </a:r>
            <a:r>
              <a:rPr lang="en-US" sz="2400" dirty="0" err="1" smtClean="0"/>
              <a:t>các</a:t>
            </a:r>
            <a:r>
              <a:rPr lang="en-US" sz="2400" dirty="0" smtClean="0"/>
              <a:t> </a:t>
            </a:r>
            <a:r>
              <a:rPr lang="en-US" sz="2400" dirty="0" err="1" smtClean="0"/>
              <a:t>phần</a:t>
            </a:r>
            <a:r>
              <a:rPr lang="en-US" sz="2400" dirty="0" smtClean="0"/>
              <a:t> </a:t>
            </a:r>
            <a:r>
              <a:rPr lang="en-US" sz="2400" dirty="0" err="1" smtClean="0"/>
              <a:t>tử</a:t>
            </a:r>
            <a:r>
              <a:rPr lang="en-US" sz="2400" dirty="0" smtClean="0"/>
              <a:t> </a:t>
            </a:r>
            <a:r>
              <a:rPr lang="en-US" sz="2400" dirty="0" err="1" smtClean="0"/>
              <a:t>có</a:t>
            </a:r>
            <a:r>
              <a:rPr lang="en-US" sz="2400" dirty="0" smtClean="0"/>
              <a:t> </a:t>
            </a:r>
            <a:r>
              <a:rPr lang="en-US" sz="2400" i="1" dirty="0" smtClean="0"/>
              <a:t>class</a:t>
            </a:r>
            <a:r>
              <a:rPr lang="en-US" sz="2400" dirty="0" smtClean="0"/>
              <a:t> </a:t>
            </a:r>
            <a:r>
              <a:rPr lang="en-US" sz="2400" dirty="0" err="1" smtClean="0"/>
              <a:t>đã</a:t>
            </a:r>
            <a:r>
              <a:rPr lang="en-US" sz="2400" dirty="0" smtClean="0"/>
              <a:t> </a:t>
            </a:r>
            <a:r>
              <a:rPr lang="en-US" sz="2400" dirty="0" err="1" smtClean="0"/>
              <a:t>cho</a:t>
            </a:r>
            <a:r>
              <a:rPr lang="en-US" sz="2400" dirty="0" smtClean="0"/>
              <a:t>.</a:t>
            </a:r>
          </a:p>
          <a:p>
            <a:pPr marL="342900" indent="-342900">
              <a:buFont typeface="Arial" panose="020B0604020202020204" pitchFamily="34" charset="0"/>
              <a:buChar char="•"/>
            </a:pPr>
            <a:endParaRPr lang="en-US" sz="2400" i="1" dirty="0"/>
          </a:p>
          <a:p>
            <a:pPr marL="342900" indent="-342900">
              <a:buFont typeface="Arial" panose="020B0604020202020204" pitchFamily="34" charset="0"/>
              <a:buChar char="•"/>
            </a:pPr>
            <a:endParaRPr lang="en-US" sz="2400" i="1" dirty="0" smtClean="0"/>
          </a:p>
          <a:p>
            <a:pPr marL="342900" indent="-342900">
              <a:buFont typeface="Arial" panose="020B0604020202020204" pitchFamily="34" charset="0"/>
              <a:buChar char="•"/>
            </a:pPr>
            <a:endParaRPr lang="en-US" sz="2400" i="1" dirty="0"/>
          </a:p>
          <a:p>
            <a:pPr marL="342900" indent="-342900">
              <a:buFont typeface="Arial" panose="020B0604020202020204" pitchFamily="34" charset="0"/>
              <a:buChar char="•"/>
            </a:pPr>
            <a:endParaRPr lang="en-US" sz="2400" i="1" dirty="0" smtClean="0"/>
          </a:p>
          <a:p>
            <a:pPr marL="342900" indent="-342900">
              <a:buFont typeface="Arial" panose="020B0604020202020204" pitchFamily="34" charset="0"/>
              <a:buChar char="•"/>
            </a:pPr>
            <a:endParaRPr lang="en-US" sz="2400" i="1" dirty="0"/>
          </a:p>
          <a:p>
            <a:pPr marL="342900" indent="-342900">
              <a:buFont typeface="Arial" panose="020B0604020202020204" pitchFamily="34" charset="0"/>
              <a:buChar char="•"/>
            </a:pPr>
            <a:r>
              <a:rPr lang="en-US" sz="2400" dirty="0" smtClean="0"/>
              <a:t>ID selector - </a:t>
            </a:r>
            <a:r>
              <a:rPr lang="en-US" sz="2400" i="1" dirty="0" smtClean="0"/>
              <a:t>#id</a:t>
            </a:r>
            <a:r>
              <a:rPr lang="en-US" sz="2400" dirty="0" smtClean="0"/>
              <a:t> </a:t>
            </a:r>
            <a:r>
              <a:rPr lang="en-US" sz="2400" dirty="0" err="1" smtClean="0"/>
              <a:t>nó</a:t>
            </a:r>
            <a:r>
              <a:rPr lang="en-US" sz="2400" dirty="0" smtClean="0"/>
              <a:t> </a:t>
            </a:r>
            <a:r>
              <a:rPr lang="en-US" sz="2400" dirty="0" err="1" smtClean="0"/>
              <a:t>chọn</a:t>
            </a:r>
            <a:r>
              <a:rPr lang="en-US" sz="2400" dirty="0" smtClean="0"/>
              <a:t> </a:t>
            </a:r>
            <a:r>
              <a:rPr lang="en-US" sz="2400" dirty="0" err="1" smtClean="0"/>
              <a:t>tất</a:t>
            </a:r>
            <a:r>
              <a:rPr lang="en-US" sz="2400" dirty="0" smtClean="0"/>
              <a:t> </a:t>
            </a:r>
            <a:r>
              <a:rPr lang="en-US" sz="2400" dirty="0" err="1" smtClean="0"/>
              <a:t>cả</a:t>
            </a:r>
            <a:r>
              <a:rPr lang="en-US" sz="2400" dirty="0" smtClean="0"/>
              <a:t> </a:t>
            </a:r>
            <a:r>
              <a:rPr lang="en-US" sz="2400" dirty="0" err="1" smtClean="0"/>
              <a:t>các</a:t>
            </a:r>
            <a:r>
              <a:rPr lang="en-US" sz="2400" dirty="0" smtClean="0"/>
              <a:t> </a:t>
            </a:r>
            <a:r>
              <a:rPr lang="en-US" sz="2400" dirty="0" err="1" smtClean="0"/>
              <a:t>phần</a:t>
            </a:r>
            <a:r>
              <a:rPr lang="en-US" sz="2400" dirty="0" smtClean="0"/>
              <a:t> </a:t>
            </a:r>
            <a:r>
              <a:rPr lang="en-US" sz="2400" dirty="0" err="1" smtClean="0"/>
              <a:t>từ</a:t>
            </a:r>
            <a:r>
              <a:rPr lang="en-US" sz="2400" dirty="0" smtClean="0"/>
              <a:t> </a:t>
            </a:r>
            <a:r>
              <a:rPr lang="en-US" sz="2400" dirty="0" err="1" smtClean="0"/>
              <a:t>có</a:t>
            </a:r>
            <a:r>
              <a:rPr lang="en-US" sz="2400" dirty="0" smtClean="0"/>
              <a:t> </a:t>
            </a:r>
            <a:r>
              <a:rPr lang="en-US" sz="2400" i="1" dirty="0" smtClean="0"/>
              <a:t>ID</a:t>
            </a:r>
            <a:r>
              <a:rPr lang="en-US" sz="2400" dirty="0" smtClean="0"/>
              <a:t> </a:t>
            </a:r>
            <a:r>
              <a:rPr lang="en-US" sz="2400" dirty="0" err="1" smtClean="0"/>
              <a:t>đã</a:t>
            </a:r>
            <a:r>
              <a:rPr lang="en-US" sz="2400" dirty="0" smtClean="0"/>
              <a:t> </a:t>
            </a:r>
            <a:r>
              <a:rPr lang="en-US" sz="2400" dirty="0" err="1" smtClean="0"/>
              <a:t>cho</a:t>
            </a:r>
            <a:r>
              <a:rPr lang="en-US" sz="2400" dirty="0" smtClean="0"/>
              <a:t>.</a:t>
            </a:r>
            <a:endParaRPr lang="en-US" sz="24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3" name="Picture 2"/>
          <p:cNvPicPr>
            <a:picLocks noChangeAspect="1"/>
          </p:cNvPicPr>
          <p:nvPr/>
        </p:nvPicPr>
        <p:blipFill>
          <a:blip r:embed="rId5"/>
          <a:stretch>
            <a:fillRect/>
          </a:stretch>
        </p:blipFill>
        <p:spPr>
          <a:xfrm>
            <a:off x="2438370" y="2952916"/>
            <a:ext cx="6967638" cy="1357117"/>
          </a:xfrm>
          <a:prstGeom prst="rect">
            <a:avLst/>
          </a:prstGeom>
        </p:spPr>
      </p:pic>
      <p:pic>
        <p:nvPicPr>
          <p:cNvPr id="4" name="Picture 3"/>
          <p:cNvPicPr>
            <a:picLocks noChangeAspect="1"/>
          </p:cNvPicPr>
          <p:nvPr/>
        </p:nvPicPr>
        <p:blipFill>
          <a:blip r:embed="rId6"/>
          <a:stretch>
            <a:fillRect/>
          </a:stretch>
        </p:blipFill>
        <p:spPr>
          <a:xfrm>
            <a:off x="2438370" y="5284043"/>
            <a:ext cx="6967638" cy="2404912"/>
          </a:xfrm>
          <a:prstGeom prst="rect">
            <a:avLst/>
          </a:prstGeom>
        </p:spPr>
      </p:pic>
    </p:spTree>
    <p:extLst>
      <p:ext uri="{BB962C8B-B14F-4D97-AF65-F5344CB8AC3E}">
        <p14:creationId xmlns:p14="http://schemas.microsoft.com/office/powerpoint/2010/main" val="12960305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en-US" sz="2800" b="1" dirty="0" smtClean="0"/>
              <a:t>Descendant CSS selector</a:t>
            </a:r>
            <a:r>
              <a:rPr lang="en-US" sz="2800" dirty="0" smtClean="0"/>
              <a:t>:</a:t>
            </a:r>
          </a:p>
          <a:p>
            <a:endParaRPr lang="en-US" sz="2400" dirty="0" smtClean="0"/>
          </a:p>
          <a:p>
            <a:pPr marL="342900" indent="-342900">
              <a:buFont typeface="Arial" panose="020B0604020202020204" pitchFamily="34" charset="0"/>
              <a:buChar char="•"/>
            </a:pPr>
            <a:r>
              <a:rPr lang="en-US" sz="2400" dirty="0" err="1" smtClean="0"/>
              <a:t>Đây</a:t>
            </a:r>
            <a:r>
              <a:rPr lang="en-US" sz="2400" dirty="0" smtClean="0"/>
              <a:t> </a:t>
            </a:r>
            <a:r>
              <a:rPr lang="en-US" sz="2400" dirty="0" err="1" smtClean="0"/>
              <a:t>là</a:t>
            </a:r>
            <a:r>
              <a:rPr lang="en-US" sz="2400" dirty="0" smtClean="0"/>
              <a:t> </a:t>
            </a:r>
            <a:r>
              <a:rPr lang="en-US" sz="2400" dirty="0" err="1" smtClean="0"/>
              <a:t>các</a:t>
            </a:r>
            <a:r>
              <a:rPr lang="en-US" sz="2400" dirty="0" smtClean="0"/>
              <a:t> </a:t>
            </a:r>
            <a:r>
              <a:rPr lang="en-US" sz="2400" dirty="0" err="1" smtClean="0"/>
              <a:t>Css</a:t>
            </a:r>
            <a:r>
              <a:rPr lang="en-US" sz="2400" dirty="0" smtClean="0"/>
              <a:t> selector </a:t>
            </a:r>
            <a:r>
              <a:rPr lang="en-US" sz="2400" dirty="0" err="1" smtClean="0"/>
              <a:t>để</a:t>
            </a:r>
            <a:r>
              <a:rPr lang="en-US" sz="2400" dirty="0" smtClean="0"/>
              <a:t> </a:t>
            </a:r>
            <a:r>
              <a:rPr lang="en-US" sz="2400" dirty="0" err="1" smtClean="0"/>
              <a:t>chọn</a:t>
            </a:r>
            <a:r>
              <a:rPr lang="en-US" sz="2400" dirty="0" smtClean="0"/>
              <a:t> </a:t>
            </a:r>
            <a:r>
              <a:rPr lang="en-US" sz="2400" dirty="0" err="1" smtClean="0"/>
              <a:t>hậu</a:t>
            </a:r>
            <a:r>
              <a:rPr lang="en-US" sz="2400" dirty="0" smtClean="0"/>
              <a:t> </a:t>
            </a:r>
            <a:r>
              <a:rPr lang="en-US" sz="2400" dirty="0" err="1" smtClean="0"/>
              <a:t>duệ</a:t>
            </a:r>
            <a:r>
              <a:rPr lang="en-US" sz="2400" dirty="0" smtClean="0"/>
              <a:t> </a:t>
            </a:r>
            <a:r>
              <a:rPr lang="en-US" sz="2400" dirty="0" err="1" smtClean="0"/>
              <a:t>của</a:t>
            </a:r>
            <a:r>
              <a:rPr lang="en-US" sz="2400" dirty="0" smtClean="0"/>
              <a:t> </a:t>
            </a:r>
            <a:r>
              <a:rPr lang="en-US" sz="2400" dirty="0" err="1" smtClean="0"/>
              <a:t>bất</a:t>
            </a:r>
            <a:r>
              <a:rPr lang="en-US" sz="2400" dirty="0" smtClean="0"/>
              <a:t> </a:t>
            </a:r>
            <a:r>
              <a:rPr lang="en-US" sz="2400" dirty="0" err="1" smtClean="0"/>
              <a:t>kỳ</a:t>
            </a:r>
            <a:r>
              <a:rPr lang="en-US" sz="2400" dirty="0" smtClean="0"/>
              <a:t> </a:t>
            </a:r>
            <a:r>
              <a:rPr lang="en-US" sz="2400" dirty="0" err="1" smtClean="0"/>
              <a:t>phần</a:t>
            </a:r>
            <a:r>
              <a:rPr lang="en-US" sz="2400" dirty="0" smtClean="0"/>
              <a:t> </a:t>
            </a:r>
            <a:r>
              <a:rPr lang="en-US" sz="2400" dirty="0" err="1" smtClean="0"/>
              <a:t>tử</a:t>
            </a:r>
            <a:r>
              <a:rPr lang="en-US" sz="2400" dirty="0" smtClean="0"/>
              <a:t> </a:t>
            </a:r>
            <a:r>
              <a:rPr lang="en-US" sz="2400" dirty="0" err="1" smtClean="0"/>
              <a:t>nào</a:t>
            </a:r>
            <a:r>
              <a:rPr lang="en-US" sz="2400" dirty="0" smtClean="0"/>
              <a:t>.</a:t>
            </a:r>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err="1" smtClean="0"/>
              <a:t>Ví</a:t>
            </a:r>
            <a:r>
              <a:rPr lang="en-US" sz="2400" dirty="0" smtClean="0"/>
              <a:t> du </a:t>
            </a:r>
            <a:r>
              <a:rPr lang="en-US" sz="2400" dirty="0" err="1" smtClean="0"/>
              <a:t>trên</a:t>
            </a:r>
            <a:r>
              <a:rPr lang="en-US" sz="2400" dirty="0" smtClean="0"/>
              <a:t>, </a:t>
            </a:r>
            <a:r>
              <a:rPr lang="en-US" sz="2400" dirty="0" err="1" smtClean="0"/>
              <a:t>chọn</a:t>
            </a:r>
            <a:r>
              <a:rPr lang="en-US" sz="2400" dirty="0" smtClean="0"/>
              <a:t> </a:t>
            </a:r>
            <a:r>
              <a:rPr lang="en-US" sz="2400" dirty="0" err="1" smtClean="0"/>
              <a:t>tất</a:t>
            </a:r>
            <a:r>
              <a:rPr lang="en-US" sz="2400" dirty="0" smtClean="0"/>
              <a:t> </a:t>
            </a:r>
            <a:r>
              <a:rPr lang="en-US" sz="2400" dirty="0" err="1" smtClean="0"/>
              <a:t>cả</a:t>
            </a:r>
            <a:r>
              <a:rPr lang="en-US" sz="2400" dirty="0" smtClean="0"/>
              <a:t> </a:t>
            </a:r>
            <a:r>
              <a:rPr lang="en-US" sz="2400" i="1" dirty="0" smtClean="0"/>
              <a:t>table</a:t>
            </a:r>
            <a:r>
              <a:rPr lang="en-US" sz="2400" dirty="0" smtClean="0"/>
              <a:t> </a:t>
            </a:r>
            <a:r>
              <a:rPr lang="en-US" sz="2400" dirty="0" err="1" smtClean="0"/>
              <a:t>nào</a:t>
            </a:r>
            <a:r>
              <a:rPr lang="en-US" sz="2400" dirty="0" smtClean="0"/>
              <a:t> </a:t>
            </a:r>
            <a:r>
              <a:rPr lang="en-US" sz="2400" dirty="0" err="1" smtClean="0"/>
              <a:t>trong</a:t>
            </a:r>
            <a:r>
              <a:rPr lang="en-US" sz="2400" dirty="0" smtClean="0"/>
              <a:t> </a:t>
            </a:r>
            <a:r>
              <a:rPr lang="en-US" sz="2400" dirty="0" err="1" smtClean="0"/>
              <a:t>phần</a:t>
            </a:r>
            <a:r>
              <a:rPr lang="en-US" sz="2400" dirty="0" smtClean="0"/>
              <a:t> </a:t>
            </a:r>
            <a:r>
              <a:rPr lang="en-US" sz="2400" dirty="0" err="1" smtClean="0"/>
              <a:t>tử</a:t>
            </a:r>
            <a:r>
              <a:rPr lang="en-US" sz="2400" dirty="0" smtClean="0"/>
              <a:t> </a:t>
            </a:r>
            <a:r>
              <a:rPr lang="en-US" sz="2400" dirty="0" err="1" smtClean="0"/>
              <a:t>có</a:t>
            </a:r>
            <a:r>
              <a:rPr lang="en-US" sz="2400" dirty="0" smtClean="0"/>
              <a:t> </a:t>
            </a:r>
            <a:r>
              <a:rPr lang="en-US" sz="2400" i="1" dirty="0" smtClean="0"/>
              <a:t>id = “id1”</a:t>
            </a:r>
            <a:r>
              <a:rPr lang="en-US" sz="2400" dirty="0" smtClean="0"/>
              <a:t>. </a:t>
            </a:r>
            <a:r>
              <a:rPr lang="en-US" sz="2400" dirty="0" err="1" smtClean="0"/>
              <a:t>Sau</a:t>
            </a:r>
            <a:r>
              <a:rPr lang="en-US" sz="2400" dirty="0" smtClean="0"/>
              <a:t> </a:t>
            </a:r>
            <a:r>
              <a:rPr lang="en-US" sz="2400" dirty="0" err="1" smtClean="0"/>
              <a:t>đó</a:t>
            </a:r>
            <a:r>
              <a:rPr lang="en-US" sz="2400" dirty="0" smtClean="0"/>
              <a:t>, </a:t>
            </a:r>
            <a:r>
              <a:rPr lang="en-US" sz="2400" dirty="0" err="1" smtClean="0"/>
              <a:t>chọn</a:t>
            </a:r>
            <a:r>
              <a:rPr lang="en-US" sz="2400" dirty="0" smtClean="0"/>
              <a:t> </a:t>
            </a:r>
            <a:r>
              <a:rPr lang="en-US" sz="2400" dirty="0" err="1" smtClean="0"/>
              <a:t>tất</a:t>
            </a:r>
            <a:r>
              <a:rPr lang="en-US" sz="2400" dirty="0" smtClean="0"/>
              <a:t> </a:t>
            </a:r>
            <a:r>
              <a:rPr lang="en-US" sz="2400" dirty="0" err="1" smtClean="0"/>
              <a:t>cả</a:t>
            </a:r>
            <a:r>
              <a:rPr lang="en-US" sz="2400" dirty="0" smtClean="0"/>
              <a:t> </a:t>
            </a:r>
            <a:r>
              <a:rPr lang="en-US" sz="2400" i="1" dirty="0" smtClean="0"/>
              <a:t>td</a:t>
            </a:r>
            <a:r>
              <a:rPr lang="en-US" sz="2400" dirty="0" smtClean="0"/>
              <a:t> </a:t>
            </a:r>
            <a:r>
              <a:rPr lang="en-US" sz="2400" dirty="0" err="1" smtClean="0"/>
              <a:t>trong</a:t>
            </a:r>
            <a:r>
              <a:rPr lang="en-US" sz="2400" dirty="0" smtClean="0"/>
              <a:t> </a:t>
            </a:r>
            <a:r>
              <a:rPr lang="en-US" sz="2400" dirty="0" err="1" smtClean="0"/>
              <a:t>các</a:t>
            </a:r>
            <a:r>
              <a:rPr lang="en-US" sz="2400" dirty="0" smtClean="0"/>
              <a:t> </a:t>
            </a:r>
            <a:r>
              <a:rPr lang="en-US" sz="2400" i="1" dirty="0" smtClean="0"/>
              <a:t>table</a:t>
            </a:r>
            <a:r>
              <a:rPr lang="en-US" sz="2400" dirty="0" smtClean="0"/>
              <a:t> </a:t>
            </a:r>
            <a:r>
              <a:rPr lang="en-US" sz="2400" dirty="0" err="1" smtClean="0"/>
              <a:t>đã</a:t>
            </a:r>
            <a:r>
              <a:rPr lang="en-US" sz="2400" dirty="0" smtClean="0"/>
              <a:t> </a:t>
            </a:r>
            <a:r>
              <a:rPr lang="en-US" sz="2400" dirty="0" err="1" smtClean="0"/>
              <a:t>chọn</a:t>
            </a:r>
            <a:r>
              <a:rPr lang="en-US" sz="2400" dirty="0" smtClean="0"/>
              <a:t>. </a:t>
            </a:r>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2" name="Picture 1"/>
          <p:cNvPicPr>
            <a:picLocks noChangeAspect="1"/>
          </p:cNvPicPr>
          <p:nvPr/>
        </p:nvPicPr>
        <p:blipFill>
          <a:blip r:embed="rId5"/>
          <a:stretch>
            <a:fillRect/>
          </a:stretch>
        </p:blipFill>
        <p:spPr>
          <a:xfrm>
            <a:off x="2994811" y="3924102"/>
            <a:ext cx="6766109" cy="1295958"/>
          </a:xfrm>
          <a:prstGeom prst="rect">
            <a:avLst/>
          </a:prstGeom>
        </p:spPr>
      </p:pic>
    </p:spTree>
    <p:extLst>
      <p:ext uri="{BB962C8B-B14F-4D97-AF65-F5344CB8AC3E}">
        <p14:creationId xmlns:p14="http://schemas.microsoft.com/office/powerpoint/2010/main" val="39818506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en-US" sz="2800" b="1" dirty="0" smtClean="0"/>
              <a:t>Multiple CSS Selector</a:t>
            </a:r>
            <a:r>
              <a:rPr lang="en-US" sz="2800" dirty="0" smtClean="0"/>
              <a:t>:</a:t>
            </a:r>
          </a:p>
          <a:p>
            <a:endParaRPr lang="en-US" sz="2800" dirty="0" smtClean="0"/>
          </a:p>
          <a:p>
            <a:pPr marL="342900" indent="-342900">
              <a:buFont typeface="Arial" panose="020B0604020202020204" pitchFamily="34" charset="0"/>
              <a:buChar char="•"/>
            </a:pPr>
            <a:r>
              <a:rPr lang="en-US" sz="2400" dirty="0"/>
              <a:t>Multiple CSS Selector </a:t>
            </a:r>
            <a:r>
              <a:rPr lang="en-US" sz="2400" dirty="0" err="1"/>
              <a:t>cho</a:t>
            </a:r>
            <a:r>
              <a:rPr lang="en-US" sz="2400" dirty="0"/>
              <a:t> </a:t>
            </a:r>
            <a:r>
              <a:rPr lang="en-US" sz="2400" dirty="0" err="1"/>
              <a:t>phép</a:t>
            </a:r>
            <a:r>
              <a:rPr lang="en-US" sz="2400" dirty="0"/>
              <a:t> </a:t>
            </a:r>
            <a:r>
              <a:rPr lang="en-US" sz="2400" dirty="0" err="1"/>
              <a:t>chúng</a:t>
            </a:r>
            <a:r>
              <a:rPr lang="en-US" sz="2400" dirty="0"/>
              <a:t> ta </a:t>
            </a:r>
            <a:r>
              <a:rPr lang="en-US" sz="2400" dirty="0" err="1"/>
              <a:t>chọn</a:t>
            </a:r>
            <a:r>
              <a:rPr lang="en-US" sz="2400" dirty="0"/>
              <a:t> </a:t>
            </a:r>
            <a:r>
              <a:rPr lang="en-US" sz="2400" dirty="0" err="1"/>
              <a:t>nhiều</a:t>
            </a:r>
            <a:r>
              <a:rPr lang="en-US" sz="2400" dirty="0"/>
              <a:t> </a:t>
            </a:r>
            <a:r>
              <a:rPr lang="en-US" sz="2400" dirty="0" err="1"/>
              <a:t>phần</a:t>
            </a:r>
            <a:r>
              <a:rPr lang="en-US" sz="2400" dirty="0"/>
              <a:t> </a:t>
            </a:r>
            <a:r>
              <a:rPr lang="en-US" sz="2400" dirty="0" err="1"/>
              <a:t>tử</a:t>
            </a:r>
            <a:r>
              <a:rPr lang="en-US" sz="2400" dirty="0"/>
              <a:t> </a:t>
            </a:r>
            <a:r>
              <a:rPr lang="en-US" sz="2400" dirty="0" err="1"/>
              <a:t>không</a:t>
            </a:r>
            <a:r>
              <a:rPr lang="en-US" sz="2400" dirty="0"/>
              <a:t> </a:t>
            </a:r>
            <a:r>
              <a:rPr lang="en-US" sz="2400" dirty="0" err="1"/>
              <a:t>liên</a:t>
            </a:r>
            <a:r>
              <a:rPr lang="en-US" sz="2400" dirty="0"/>
              <a:t> </a:t>
            </a:r>
            <a:r>
              <a:rPr lang="en-US" sz="2400" dirty="0" err="1"/>
              <a:t>quan</a:t>
            </a:r>
            <a:r>
              <a:rPr lang="en-US" sz="2400" dirty="0"/>
              <a:t> </a:t>
            </a:r>
            <a:r>
              <a:rPr lang="en-US" sz="2400" dirty="0" err="1"/>
              <a:t>với</a:t>
            </a:r>
            <a:r>
              <a:rPr lang="en-US" sz="2400" dirty="0"/>
              <a:t> </a:t>
            </a:r>
            <a:r>
              <a:rPr lang="en-US" sz="2400" dirty="0" err="1" smtClean="0"/>
              <a:t>nhau</a:t>
            </a:r>
            <a:r>
              <a:rPr lang="en-US" sz="2400" dirty="0" smtClean="0"/>
              <a:t> </a:t>
            </a:r>
            <a:r>
              <a:rPr lang="en-US" sz="2400" dirty="0" err="1" smtClean="0"/>
              <a:t>và</a:t>
            </a:r>
            <a:r>
              <a:rPr lang="en-US" sz="2400" dirty="0" smtClean="0"/>
              <a:t> </a:t>
            </a:r>
            <a:r>
              <a:rPr lang="en-US" sz="2400" dirty="0" err="1" smtClean="0"/>
              <a:t>được</a:t>
            </a:r>
            <a:r>
              <a:rPr lang="en-US" sz="2400" dirty="0" smtClean="0"/>
              <a:t> </a:t>
            </a:r>
            <a:r>
              <a:rPr lang="en-US" sz="2400" dirty="0" err="1" smtClean="0"/>
              <a:t>cách</a:t>
            </a:r>
            <a:r>
              <a:rPr lang="en-US" sz="2400" dirty="0" smtClean="0"/>
              <a:t> </a:t>
            </a:r>
            <a:r>
              <a:rPr lang="en-US" sz="2400" dirty="0" err="1" smtClean="0"/>
              <a:t>nhau</a:t>
            </a:r>
            <a:r>
              <a:rPr lang="en-US" sz="2400" dirty="0" smtClean="0"/>
              <a:t> </a:t>
            </a:r>
            <a:r>
              <a:rPr lang="en-US" sz="2400" dirty="0" err="1" smtClean="0"/>
              <a:t>bởi</a:t>
            </a:r>
            <a:r>
              <a:rPr lang="en-US" sz="2400" dirty="0" smtClean="0"/>
              <a:t> </a:t>
            </a:r>
            <a:r>
              <a:rPr lang="en-US" sz="2400" dirty="0" err="1" smtClean="0"/>
              <a:t>dấu</a:t>
            </a:r>
            <a:r>
              <a:rPr lang="en-US" sz="2400" dirty="0" smtClean="0"/>
              <a:t> “,”.</a:t>
            </a:r>
            <a:endParaRPr lang="en-US" sz="2400" dirty="0"/>
          </a:p>
          <a:p>
            <a:endParaRPr lang="en-US" sz="24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2" name="Picture 1"/>
          <p:cNvPicPr>
            <a:picLocks noChangeAspect="1"/>
          </p:cNvPicPr>
          <p:nvPr/>
        </p:nvPicPr>
        <p:blipFill>
          <a:blip r:embed="rId5"/>
          <a:stretch>
            <a:fillRect/>
          </a:stretch>
        </p:blipFill>
        <p:spPr>
          <a:xfrm>
            <a:off x="1666775" y="4539916"/>
            <a:ext cx="9100105" cy="1828799"/>
          </a:xfrm>
          <a:prstGeom prst="rect">
            <a:avLst/>
          </a:prstGeom>
        </p:spPr>
      </p:pic>
    </p:spTree>
    <p:extLst>
      <p:ext uri="{BB962C8B-B14F-4D97-AF65-F5344CB8AC3E}">
        <p14:creationId xmlns:p14="http://schemas.microsoft.com/office/powerpoint/2010/main" val="798149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en-US" sz="2800" b="1" dirty="0" smtClean="0"/>
              <a:t>Combination CSS Selector</a:t>
            </a:r>
            <a:r>
              <a:rPr lang="en-US" sz="2400" dirty="0" smtClean="0"/>
              <a:t>:</a:t>
            </a:r>
          </a:p>
          <a:p>
            <a:endParaRPr lang="en-US" sz="2400" dirty="0" smtClean="0"/>
          </a:p>
          <a:p>
            <a:pPr marL="342900" indent="-342900">
              <a:buFont typeface="Arial" panose="020B0604020202020204" pitchFamily="34" charset="0"/>
              <a:buChar char="•"/>
            </a:pPr>
            <a:r>
              <a:rPr lang="en-US" sz="2400" dirty="0" smtClean="0"/>
              <a:t>Combination CSS Selector </a:t>
            </a:r>
            <a:r>
              <a:rPr lang="en-US" sz="2400" dirty="0" err="1" smtClean="0"/>
              <a:t>cho</a:t>
            </a:r>
            <a:r>
              <a:rPr lang="en-US" sz="2400" dirty="0" smtClean="0"/>
              <a:t> </a:t>
            </a:r>
            <a:r>
              <a:rPr lang="en-US" sz="2400" dirty="0" err="1" smtClean="0"/>
              <a:t>phép</a:t>
            </a:r>
            <a:r>
              <a:rPr lang="en-US" sz="2400" dirty="0" smtClean="0"/>
              <a:t> </a:t>
            </a:r>
            <a:r>
              <a:rPr lang="en-US" sz="2400" dirty="0" err="1" smtClean="0"/>
              <a:t>bạn</a:t>
            </a:r>
            <a:r>
              <a:rPr lang="en-US" sz="2400" dirty="0" smtClean="0"/>
              <a:t> </a:t>
            </a:r>
            <a:r>
              <a:rPr lang="en-US" sz="2400" dirty="0" err="1" smtClean="0"/>
              <a:t>chọn</a:t>
            </a:r>
            <a:r>
              <a:rPr lang="en-US" sz="2400" dirty="0" smtClean="0"/>
              <a:t> </a:t>
            </a:r>
            <a:r>
              <a:rPr lang="en-US" sz="2400" dirty="0" err="1" smtClean="0"/>
              <a:t>thành</a:t>
            </a:r>
            <a:r>
              <a:rPr lang="en-US" sz="2400" dirty="0" smtClean="0"/>
              <a:t> </a:t>
            </a:r>
            <a:r>
              <a:rPr lang="en-US" sz="2400" dirty="0" err="1" smtClean="0"/>
              <a:t>phần</a:t>
            </a:r>
            <a:r>
              <a:rPr lang="en-US" sz="2400" dirty="0" smtClean="0"/>
              <a:t> </a:t>
            </a:r>
            <a:r>
              <a:rPr lang="en-US" sz="2400" dirty="0" err="1" smtClean="0"/>
              <a:t>rất</a:t>
            </a:r>
            <a:r>
              <a:rPr lang="en-US" sz="2400" dirty="0" smtClean="0"/>
              <a:t> </a:t>
            </a:r>
            <a:r>
              <a:rPr lang="en-US" sz="2400" dirty="0" err="1" smtClean="0"/>
              <a:t>cụ</a:t>
            </a:r>
            <a:r>
              <a:rPr lang="en-US" sz="2400" dirty="0" smtClean="0"/>
              <a:t> </a:t>
            </a:r>
            <a:r>
              <a:rPr lang="en-US" sz="2400" dirty="0" err="1" smtClean="0"/>
              <a:t>thể</a:t>
            </a:r>
            <a:r>
              <a:rPr lang="en-US" sz="2400" dirty="0" smtClean="0"/>
              <a:t> </a:t>
            </a:r>
            <a:r>
              <a:rPr lang="en-US" sz="2400" dirty="0" err="1" smtClean="0"/>
              <a:t>bằng</a:t>
            </a:r>
            <a:r>
              <a:rPr lang="en-US" sz="2400" dirty="0" smtClean="0"/>
              <a:t> </a:t>
            </a:r>
            <a:r>
              <a:rPr lang="en-US" sz="2400" dirty="0" err="1" smtClean="0"/>
              <a:t>nhiều</a:t>
            </a:r>
            <a:r>
              <a:rPr lang="en-US" sz="2400" dirty="0" smtClean="0"/>
              <a:t> </a:t>
            </a:r>
            <a:r>
              <a:rPr lang="en-US" sz="2400" dirty="0" err="1" smtClean="0"/>
              <a:t>tham</a:t>
            </a:r>
            <a:r>
              <a:rPr lang="en-US" sz="2400" dirty="0" smtClean="0"/>
              <a:t> </a:t>
            </a:r>
            <a:r>
              <a:rPr lang="en-US" sz="2400" dirty="0" err="1" smtClean="0"/>
              <a:t>chiếu</a:t>
            </a:r>
            <a:r>
              <a:rPr lang="en-US" sz="2400" dirty="0" smtClean="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smtClean="0"/>
          </a:p>
          <a:p>
            <a:r>
              <a:rPr lang="en-US" sz="2400" dirty="0" err="1" smtClean="0"/>
              <a:t>Ví</a:t>
            </a:r>
            <a:r>
              <a:rPr lang="en-US" sz="2400" dirty="0" smtClean="0"/>
              <a:t> </a:t>
            </a:r>
            <a:r>
              <a:rPr lang="en-US" sz="2400" dirty="0" err="1" smtClean="0"/>
              <a:t>dụ</a:t>
            </a:r>
            <a:r>
              <a:rPr lang="en-US" sz="2400" dirty="0" smtClean="0"/>
              <a:t> </a:t>
            </a:r>
            <a:r>
              <a:rPr lang="en-US" sz="2400" dirty="0" err="1" smtClean="0"/>
              <a:t>trên</a:t>
            </a:r>
            <a:r>
              <a:rPr lang="en-US" sz="2400" dirty="0" smtClean="0"/>
              <a:t>, </a:t>
            </a:r>
            <a:r>
              <a:rPr lang="en-US" sz="2400" dirty="0" err="1" smtClean="0"/>
              <a:t>khi</a:t>
            </a:r>
            <a:r>
              <a:rPr lang="en-US" sz="2400" dirty="0" smtClean="0"/>
              <a:t> </a:t>
            </a:r>
            <a:r>
              <a:rPr lang="en-US" sz="2400" dirty="0" err="1" smtClean="0"/>
              <a:t>các</a:t>
            </a:r>
            <a:r>
              <a:rPr lang="en-US" sz="2400" dirty="0" smtClean="0"/>
              <a:t> </a:t>
            </a:r>
            <a:r>
              <a:rPr lang="en-US" sz="2400" dirty="0" err="1" smtClean="0"/>
              <a:t>phần</a:t>
            </a:r>
            <a:r>
              <a:rPr lang="en-US" sz="2400" dirty="0" smtClean="0"/>
              <a:t> </a:t>
            </a:r>
            <a:r>
              <a:rPr lang="en-US" sz="2400" dirty="0" err="1" smtClean="0"/>
              <a:t>tử</a:t>
            </a:r>
            <a:r>
              <a:rPr lang="en-US" sz="2400" dirty="0" smtClean="0"/>
              <a:t> </a:t>
            </a:r>
            <a:r>
              <a:rPr lang="en-US" sz="2400" dirty="0" err="1" smtClean="0"/>
              <a:t>là</a:t>
            </a:r>
            <a:r>
              <a:rPr lang="en-US" sz="2400" dirty="0" smtClean="0"/>
              <a:t> </a:t>
            </a:r>
            <a:r>
              <a:rPr lang="en-US" sz="2400" dirty="0" err="1" smtClean="0"/>
              <a:t>thẻ</a:t>
            </a:r>
            <a:r>
              <a:rPr lang="en-US" sz="2400" dirty="0" smtClean="0"/>
              <a:t> </a:t>
            </a:r>
            <a:r>
              <a:rPr lang="en-US" sz="2400" i="1" dirty="0" smtClean="0"/>
              <a:t>&lt;p&gt;</a:t>
            </a:r>
            <a:r>
              <a:rPr lang="en-US" sz="2400" dirty="0" smtClean="0"/>
              <a:t> </a:t>
            </a:r>
            <a:r>
              <a:rPr lang="en-US" sz="2400" dirty="0" err="1" smtClean="0"/>
              <a:t>được</a:t>
            </a:r>
            <a:r>
              <a:rPr lang="en-US" sz="2400" dirty="0" smtClean="0"/>
              <a:t> active </a:t>
            </a:r>
            <a:r>
              <a:rPr lang="en-US" sz="2400" dirty="0" err="1" smtClean="0"/>
              <a:t>thì</a:t>
            </a:r>
            <a:r>
              <a:rPr lang="en-US" sz="2400" dirty="0" smtClean="0"/>
              <a:t> </a:t>
            </a:r>
            <a:r>
              <a:rPr lang="en-US" sz="2400" dirty="0" err="1" smtClean="0"/>
              <a:t>sẽ</a:t>
            </a:r>
            <a:r>
              <a:rPr lang="en-US" sz="2400" dirty="0" smtClean="0"/>
              <a:t> </a:t>
            </a:r>
            <a:r>
              <a:rPr lang="en-US" sz="2400" dirty="0" err="1" smtClean="0"/>
              <a:t>có</a:t>
            </a:r>
            <a:r>
              <a:rPr lang="en-US" sz="2400" dirty="0" smtClean="0"/>
              <a:t> </a:t>
            </a:r>
            <a:r>
              <a:rPr lang="en-US" sz="2400" dirty="0" err="1" smtClean="0"/>
              <a:t>màu</a:t>
            </a:r>
            <a:r>
              <a:rPr lang="en-US" sz="2400" dirty="0" smtClean="0"/>
              <a:t> </a:t>
            </a:r>
            <a:r>
              <a:rPr lang="en-US" sz="2400" i="1" dirty="0" smtClean="0"/>
              <a:t>“yellow”.</a:t>
            </a:r>
          </a:p>
          <a:p>
            <a:endParaRPr lang="en-US" sz="2400" dirty="0"/>
          </a:p>
          <a:p>
            <a:endParaRPr lang="en-US"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2" name="Picture 1"/>
          <p:cNvPicPr>
            <a:picLocks noChangeAspect="1"/>
          </p:cNvPicPr>
          <p:nvPr/>
        </p:nvPicPr>
        <p:blipFill>
          <a:blip r:embed="rId5"/>
          <a:stretch>
            <a:fillRect/>
          </a:stretch>
        </p:blipFill>
        <p:spPr>
          <a:xfrm>
            <a:off x="2829534" y="4048229"/>
            <a:ext cx="6144096" cy="1271193"/>
          </a:xfrm>
          <a:prstGeom prst="rect">
            <a:avLst/>
          </a:prstGeom>
        </p:spPr>
      </p:pic>
    </p:spTree>
    <p:extLst>
      <p:ext uri="{BB962C8B-B14F-4D97-AF65-F5344CB8AC3E}">
        <p14:creationId xmlns:p14="http://schemas.microsoft.com/office/powerpoint/2010/main" val="2592027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cs typeface="Calibri"/>
                <a:sym typeface="Calibri"/>
              </a:rPr>
              <a:t>Properties</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r>
              <a:rPr lang="en-US" sz="2800" b="1" dirty="0" err="1" smtClean="0"/>
              <a:t>Định</a:t>
            </a:r>
            <a:r>
              <a:rPr lang="en-US" sz="2800" b="1" dirty="0" smtClean="0"/>
              <a:t> </a:t>
            </a:r>
            <a:r>
              <a:rPr lang="en-US" sz="2800" b="1" dirty="0" err="1" smtClean="0"/>
              <a:t>nghĩa</a:t>
            </a:r>
            <a:r>
              <a:rPr lang="en-US" sz="2800" dirty="0" smtClean="0"/>
              <a:t>:</a:t>
            </a:r>
          </a:p>
          <a:p>
            <a:endParaRPr lang="en-US" sz="2400" dirty="0"/>
          </a:p>
          <a:p>
            <a:pPr marL="342900" indent="-342900">
              <a:buFont typeface="Arial" panose="020B0604020202020204" pitchFamily="34" charset="0"/>
              <a:buChar char="•"/>
            </a:pPr>
            <a:r>
              <a:rPr lang="en-US" sz="2400" dirty="0" smtClean="0"/>
              <a:t>P</a:t>
            </a:r>
            <a:r>
              <a:rPr lang="vi-VN" sz="2400" dirty="0" smtClean="0"/>
              <a:t>roperty </a:t>
            </a:r>
            <a:r>
              <a:rPr lang="en-US" sz="2400" dirty="0"/>
              <a:t>l</a:t>
            </a:r>
            <a:r>
              <a:rPr lang="vi-VN" sz="2400" dirty="0" smtClean="0"/>
              <a:t>à của </a:t>
            </a:r>
            <a:r>
              <a:rPr lang="vi-VN" sz="2400" dirty="0"/>
              <a:t>một kiểu thuộc </a:t>
            </a:r>
            <a:r>
              <a:rPr lang="vi-VN" sz="2400" dirty="0" smtClean="0"/>
              <a:t>tính</a:t>
            </a:r>
            <a:r>
              <a:rPr lang="en-US" sz="2400" dirty="0" smtClean="0"/>
              <a:t>,</a:t>
            </a:r>
            <a:r>
              <a:rPr lang="vi-VN" sz="2400" dirty="0" smtClean="0"/>
              <a:t> </a:t>
            </a:r>
            <a:r>
              <a:rPr lang="vi-VN" sz="2400" dirty="0"/>
              <a:t>thuộc thẻ HTML</a:t>
            </a:r>
            <a:r>
              <a:rPr lang="vi-VN" sz="2400" dirty="0" smtClean="0"/>
              <a:t>.</a:t>
            </a:r>
            <a:r>
              <a:rPr lang="vi-VN" sz="2400" dirty="0"/>
              <a:t> </a:t>
            </a:r>
            <a:r>
              <a:rPr lang="en-US" sz="2400" dirty="0" smtClean="0"/>
              <a:t>N</a:t>
            </a:r>
            <a:r>
              <a:rPr lang="vi-VN" sz="2400" dirty="0" smtClean="0"/>
              <a:t>ói </a:t>
            </a:r>
            <a:r>
              <a:rPr lang="en-US" sz="2400" dirty="0" smtClean="0"/>
              <a:t>m</a:t>
            </a:r>
            <a:r>
              <a:rPr lang="vi-VN" sz="2400" dirty="0" smtClean="0"/>
              <a:t>ột </a:t>
            </a:r>
            <a:r>
              <a:rPr lang="vi-VN" sz="2400" dirty="0"/>
              <a:t>cách đơn giản </a:t>
            </a:r>
            <a:r>
              <a:rPr lang="vi-VN" sz="2400" dirty="0" smtClean="0"/>
              <a:t>nhất </a:t>
            </a:r>
            <a:r>
              <a:rPr lang="vi-VN" sz="2400" dirty="0"/>
              <a:t>thì thì tất cả thuộc tính trong HTML sẽ được chuyển thành các css property</a:t>
            </a:r>
            <a:r>
              <a:rPr lang="vi-VN" sz="2400" dirty="0" smtClean="0"/>
              <a:t>. </a:t>
            </a:r>
            <a:r>
              <a:rPr lang="vi-VN" sz="2400" dirty="0"/>
              <a:t>Đó sẽ là color, border,…</a:t>
            </a:r>
          </a:p>
          <a:p>
            <a:endParaRPr lang="en-US" sz="24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2" name="Picture 1"/>
          <p:cNvPicPr>
            <a:picLocks noChangeAspect="1"/>
          </p:cNvPicPr>
          <p:nvPr/>
        </p:nvPicPr>
        <p:blipFill>
          <a:blip r:embed="rId5"/>
          <a:stretch>
            <a:fillRect/>
          </a:stretch>
        </p:blipFill>
        <p:spPr>
          <a:xfrm>
            <a:off x="1974726" y="4582749"/>
            <a:ext cx="8497486" cy="1513251"/>
          </a:xfrm>
          <a:prstGeom prst="rect">
            <a:avLst/>
          </a:prstGeom>
        </p:spPr>
      </p:pic>
    </p:spTree>
    <p:extLst>
      <p:ext uri="{BB962C8B-B14F-4D97-AF65-F5344CB8AC3E}">
        <p14:creationId xmlns:p14="http://schemas.microsoft.com/office/powerpoint/2010/main" val="7921699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cs typeface="Calibri"/>
                <a:sym typeface="Calibri"/>
              </a:rPr>
              <a:t>Value</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en-US" sz="2800" b="1" dirty="0" err="1"/>
              <a:t>Định</a:t>
            </a:r>
            <a:r>
              <a:rPr lang="en-US" sz="2800" b="1" dirty="0"/>
              <a:t> </a:t>
            </a:r>
            <a:r>
              <a:rPr lang="en-US" sz="2800" b="1" dirty="0" err="1"/>
              <a:t>nghĩa</a:t>
            </a:r>
            <a:r>
              <a:rPr lang="en-US" sz="2800" dirty="0" smtClean="0"/>
              <a:t>:</a:t>
            </a:r>
          </a:p>
          <a:p>
            <a:endParaRPr lang="en-US" sz="2400" dirty="0" smtClean="0"/>
          </a:p>
          <a:p>
            <a:pPr marL="342900" indent="-342900">
              <a:buFont typeface="Arial" panose="020B0604020202020204" pitchFamily="34" charset="0"/>
              <a:buChar char="•"/>
            </a:pPr>
            <a:r>
              <a:rPr lang="en-US" sz="2400" dirty="0" err="1" smtClean="0"/>
              <a:t>Là</a:t>
            </a:r>
            <a:r>
              <a:rPr lang="en-US" sz="2400" dirty="0" smtClean="0"/>
              <a:t> </a:t>
            </a:r>
            <a:r>
              <a:rPr lang="en-US" sz="2400" dirty="0" err="1" smtClean="0"/>
              <a:t>các</a:t>
            </a:r>
            <a:r>
              <a:rPr lang="en-US" sz="2400" dirty="0" smtClean="0"/>
              <a:t> </a:t>
            </a:r>
            <a:r>
              <a:rPr lang="en-US" sz="2400" dirty="0" err="1" smtClean="0"/>
              <a:t>giá</a:t>
            </a:r>
            <a:r>
              <a:rPr lang="en-US" sz="2400" dirty="0" smtClean="0"/>
              <a:t> </a:t>
            </a:r>
            <a:r>
              <a:rPr lang="en-US" sz="2400" dirty="0" err="1" smtClean="0"/>
              <a:t>trị</a:t>
            </a:r>
            <a:r>
              <a:rPr lang="en-US" sz="2400" dirty="0" smtClean="0"/>
              <a:t> </a:t>
            </a:r>
            <a:r>
              <a:rPr lang="en-US" sz="2400" dirty="0" err="1" smtClean="0"/>
              <a:t>gán</a:t>
            </a:r>
            <a:r>
              <a:rPr lang="en-US" sz="2400" dirty="0" smtClean="0"/>
              <a:t> </a:t>
            </a:r>
            <a:r>
              <a:rPr lang="en-US" sz="2400" dirty="0" err="1" smtClean="0"/>
              <a:t>cho</a:t>
            </a:r>
            <a:r>
              <a:rPr lang="en-US" sz="2400" dirty="0" smtClean="0"/>
              <a:t> </a:t>
            </a:r>
            <a:r>
              <a:rPr lang="en-US" sz="2400" dirty="0" err="1" smtClean="0"/>
              <a:t>các</a:t>
            </a:r>
            <a:r>
              <a:rPr lang="en-US" sz="2400" dirty="0" smtClean="0"/>
              <a:t> property. </a:t>
            </a:r>
            <a:r>
              <a:rPr lang="en-US" sz="2400" dirty="0" err="1" smtClean="0"/>
              <a:t>Ví</a:t>
            </a:r>
            <a:r>
              <a:rPr lang="en-US" sz="2400" dirty="0" smtClean="0"/>
              <a:t> </a:t>
            </a:r>
            <a:r>
              <a:rPr lang="en-US" sz="2400" dirty="0" err="1" smtClean="0"/>
              <a:t>dụ</a:t>
            </a:r>
            <a:r>
              <a:rPr lang="en-US" sz="2400" dirty="0" smtClean="0"/>
              <a:t> </a:t>
            </a:r>
            <a:r>
              <a:rPr lang="en-US" sz="2400" dirty="0" err="1" smtClean="0"/>
              <a:t>như</a:t>
            </a:r>
            <a:r>
              <a:rPr lang="en-US" sz="2400" dirty="0" smtClean="0"/>
              <a:t> color </a:t>
            </a:r>
            <a:r>
              <a:rPr lang="en-US" sz="2400" dirty="0" err="1" smtClean="0"/>
              <a:t>có</a:t>
            </a:r>
            <a:r>
              <a:rPr lang="en-US" sz="2400" dirty="0" smtClean="0"/>
              <a:t> </a:t>
            </a:r>
            <a:r>
              <a:rPr lang="en-US" sz="2400" dirty="0" err="1" smtClean="0"/>
              <a:t>thể</a:t>
            </a:r>
            <a:r>
              <a:rPr lang="en-US" sz="2400" dirty="0" smtClean="0"/>
              <a:t> </a:t>
            </a:r>
            <a:r>
              <a:rPr lang="en-US" sz="2400" dirty="0" err="1" smtClean="0"/>
              <a:t>có</a:t>
            </a:r>
            <a:r>
              <a:rPr lang="en-US" sz="2400" dirty="0" smtClean="0"/>
              <a:t> </a:t>
            </a:r>
            <a:r>
              <a:rPr lang="en-US" sz="2400" dirty="0" err="1" smtClean="0"/>
              <a:t>giá</a:t>
            </a:r>
            <a:r>
              <a:rPr lang="en-US" sz="2400" dirty="0" smtClean="0"/>
              <a:t> </a:t>
            </a:r>
            <a:r>
              <a:rPr lang="en-US" sz="2400" dirty="0" err="1" smtClean="0"/>
              <a:t>trị</a:t>
            </a:r>
            <a:r>
              <a:rPr lang="en-US" sz="2400" dirty="0" smtClean="0"/>
              <a:t> </a:t>
            </a:r>
            <a:r>
              <a:rPr lang="en-US" sz="2400" dirty="0" err="1" smtClean="0"/>
              <a:t>là</a:t>
            </a:r>
            <a:r>
              <a:rPr lang="en-US" sz="2400" dirty="0" smtClean="0"/>
              <a:t> Red, Green,…</a:t>
            </a:r>
          </a:p>
          <a:p>
            <a:endParaRPr lang="en-US" sz="2400" dirty="0"/>
          </a:p>
          <a:p>
            <a:endParaRPr lang="en-US"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2" name="Picture 1"/>
          <p:cNvPicPr>
            <a:picLocks noChangeAspect="1"/>
          </p:cNvPicPr>
          <p:nvPr/>
        </p:nvPicPr>
        <p:blipFill>
          <a:blip r:embed="rId5"/>
          <a:stretch>
            <a:fillRect/>
          </a:stretch>
        </p:blipFill>
        <p:spPr>
          <a:xfrm>
            <a:off x="1034659" y="4048229"/>
            <a:ext cx="10122682" cy="1771470"/>
          </a:xfrm>
          <a:prstGeom prst="rect">
            <a:avLst/>
          </a:prstGeom>
        </p:spPr>
      </p:pic>
    </p:spTree>
    <p:extLst>
      <p:ext uri="{BB962C8B-B14F-4D97-AF65-F5344CB8AC3E}">
        <p14:creationId xmlns:p14="http://schemas.microsoft.com/office/powerpoint/2010/main" val="42141074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ea typeface="Calibri"/>
                <a:cs typeface="Calibri"/>
                <a:sym typeface="Calibri"/>
              </a:rPr>
              <a:t>Reference</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r>
              <a:rPr lang="en-US" sz="2800" b="1" dirty="0" err="1" smtClean="0"/>
              <a:t>Định</a:t>
            </a:r>
            <a:r>
              <a:rPr lang="en-US" sz="2800" b="1" dirty="0" smtClean="0"/>
              <a:t> </a:t>
            </a:r>
            <a:r>
              <a:rPr lang="en-US" sz="2800" b="1" dirty="0" err="1"/>
              <a:t>nghĩa</a:t>
            </a:r>
            <a:r>
              <a:rPr lang="en-US" sz="2800" dirty="0" smtClean="0"/>
              <a:t>:</a:t>
            </a:r>
          </a:p>
          <a:p>
            <a:endParaRPr lang="en-US" sz="2800" dirty="0" smtClean="0"/>
          </a:p>
          <a:p>
            <a:pPr marL="342900" indent="-342900">
              <a:buFont typeface="Arial" panose="020B0604020202020204" pitchFamily="34" charset="0"/>
              <a:buChar char="•"/>
            </a:pPr>
            <a:r>
              <a:rPr lang="en-US" sz="2400" dirty="0" err="1"/>
              <a:t>Để</a:t>
            </a:r>
            <a:r>
              <a:rPr lang="en-US" sz="2400" dirty="0"/>
              <a:t> CSS </a:t>
            </a:r>
            <a:r>
              <a:rPr lang="en-US" sz="2400" dirty="0" err="1"/>
              <a:t>của</a:t>
            </a:r>
            <a:r>
              <a:rPr lang="en-US" sz="2400" dirty="0"/>
              <a:t> </a:t>
            </a:r>
            <a:r>
              <a:rPr lang="en-US" sz="2400" dirty="0" err="1"/>
              <a:t>chúng</a:t>
            </a:r>
            <a:r>
              <a:rPr lang="en-US" sz="2400" dirty="0"/>
              <a:t> ta </a:t>
            </a:r>
            <a:r>
              <a:rPr lang="en-US" sz="2400" dirty="0" err="1"/>
              <a:t>kết</a:t>
            </a:r>
            <a:r>
              <a:rPr lang="en-US" sz="2400" dirty="0"/>
              <a:t> </a:t>
            </a:r>
            <a:r>
              <a:rPr lang="en-US" sz="2400" dirty="0" err="1"/>
              <a:t>nối</a:t>
            </a:r>
            <a:r>
              <a:rPr lang="en-US" sz="2400" dirty="0"/>
              <a:t> </a:t>
            </a:r>
            <a:r>
              <a:rPr lang="en-US" sz="2400" dirty="0" err="1"/>
              <a:t>với</a:t>
            </a:r>
            <a:r>
              <a:rPr lang="en-US" sz="2400" dirty="0"/>
              <a:t> HTML, </a:t>
            </a:r>
            <a:r>
              <a:rPr lang="en-US" sz="2400" dirty="0" err="1"/>
              <a:t>chúng</a:t>
            </a:r>
            <a:r>
              <a:rPr lang="en-US" sz="2400" dirty="0"/>
              <a:t> ta </a:t>
            </a:r>
            <a:r>
              <a:rPr lang="en-US" sz="2400" dirty="0" err="1"/>
              <a:t>cần</a:t>
            </a:r>
            <a:r>
              <a:rPr lang="en-US" sz="2400" dirty="0"/>
              <a:t> </a:t>
            </a:r>
            <a:r>
              <a:rPr lang="en-US" sz="2400" dirty="0" err="1"/>
              <a:t>tham</a:t>
            </a:r>
            <a:r>
              <a:rPr lang="en-US" sz="2400" dirty="0"/>
              <a:t> </a:t>
            </a:r>
            <a:r>
              <a:rPr lang="en-US" sz="2400" dirty="0" err="1"/>
              <a:t>chiếu</a:t>
            </a:r>
            <a:r>
              <a:rPr lang="en-US" sz="2400" dirty="0"/>
              <a:t> </a:t>
            </a:r>
            <a:r>
              <a:rPr lang="en-US" sz="2400" dirty="0" err="1"/>
              <a:t>tệp</a:t>
            </a:r>
            <a:r>
              <a:rPr lang="en-US" sz="2400" dirty="0"/>
              <a:t> CSS </a:t>
            </a:r>
            <a:r>
              <a:rPr lang="en-US" sz="2400" dirty="0" err="1"/>
              <a:t>trong</a:t>
            </a:r>
            <a:r>
              <a:rPr lang="en-US" sz="2400" dirty="0"/>
              <a:t> </a:t>
            </a:r>
            <a:r>
              <a:rPr lang="en-US" sz="2400" dirty="0" smtClean="0"/>
              <a:t>HTML.</a:t>
            </a:r>
          </a:p>
          <a:p>
            <a:endParaRPr lang="en-US" sz="2800" b="1" dirty="0" smtClean="0"/>
          </a:p>
          <a:p>
            <a:r>
              <a:rPr lang="en-US" sz="2800" b="1" dirty="0" smtClean="0"/>
              <a:t>Ba </a:t>
            </a:r>
            <a:r>
              <a:rPr lang="en-US" sz="2800" b="1" dirty="0" err="1" smtClean="0"/>
              <a:t>cách</a:t>
            </a:r>
            <a:r>
              <a:rPr lang="en-US" sz="2800" b="1" dirty="0" smtClean="0"/>
              <a:t> </a:t>
            </a:r>
            <a:r>
              <a:rPr lang="en-US" sz="2800" b="1" dirty="0" err="1"/>
              <a:t>để</a:t>
            </a:r>
            <a:r>
              <a:rPr lang="en-US" sz="2800" b="1" dirty="0"/>
              <a:t> reference </a:t>
            </a:r>
            <a:r>
              <a:rPr lang="en-US" sz="2800" b="1" dirty="0" err="1" smtClean="0"/>
              <a:t>css</a:t>
            </a:r>
            <a:r>
              <a:rPr lang="en-US" sz="2800" b="1" dirty="0" smtClean="0"/>
              <a:t>:</a:t>
            </a:r>
          </a:p>
          <a:p>
            <a:endParaRPr lang="en-US" sz="2400" dirty="0"/>
          </a:p>
          <a:p>
            <a:pPr marL="342900" indent="-342900">
              <a:buFont typeface="Arial" panose="020B0604020202020204" pitchFamily="34" charset="0"/>
              <a:buChar char="•"/>
            </a:pPr>
            <a:r>
              <a:rPr lang="en-US" sz="2400" dirty="0"/>
              <a:t>Inline - </a:t>
            </a:r>
            <a:r>
              <a:rPr lang="en-US" sz="2400" dirty="0" err="1"/>
              <a:t>bằng</a:t>
            </a:r>
            <a:r>
              <a:rPr lang="en-US" sz="2400" dirty="0"/>
              <a:t> </a:t>
            </a:r>
            <a:r>
              <a:rPr lang="en-US" sz="2400" dirty="0" err="1"/>
              <a:t>cách</a:t>
            </a:r>
            <a:r>
              <a:rPr lang="en-US" sz="2400" dirty="0"/>
              <a:t> </a:t>
            </a:r>
            <a:r>
              <a:rPr lang="en-US" sz="2400" dirty="0" err="1"/>
              <a:t>sử</a:t>
            </a:r>
            <a:r>
              <a:rPr lang="en-US" sz="2400" dirty="0"/>
              <a:t> </a:t>
            </a:r>
            <a:r>
              <a:rPr lang="en-US" sz="2400" dirty="0" err="1"/>
              <a:t>dụng</a:t>
            </a:r>
            <a:r>
              <a:rPr lang="en-US" sz="2400" dirty="0"/>
              <a:t> </a:t>
            </a:r>
            <a:r>
              <a:rPr lang="en-US" sz="2400" dirty="0" err="1"/>
              <a:t>thuộc</a:t>
            </a:r>
            <a:r>
              <a:rPr lang="en-US" sz="2400" dirty="0"/>
              <a:t> </a:t>
            </a:r>
            <a:r>
              <a:rPr lang="en-US" sz="2400" dirty="0" err="1"/>
              <a:t>tính</a:t>
            </a:r>
            <a:r>
              <a:rPr lang="en-US" sz="2400" dirty="0"/>
              <a:t> style </a:t>
            </a:r>
            <a:r>
              <a:rPr lang="en-US" sz="2400" dirty="0" err="1"/>
              <a:t>bên</a:t>
            </a:r>
            <a:r>
              <a:rPr lang="en-US" sz="2400" dirty="0"/>
              <a:t> </a:t>
            </a:r>
            <a:r>
              <a:rPr lang="en-US" sz="2400" dirty="0" err="1"/>
              <a:t>trong</a:t>
            </a:r>
            <a:r>
              <a:rPr lang="en-US" sz="2400" dirty="0"/>
              <a:t> </a:t>
            </a:r>
            <a:r>
              <a:rPr lang="en-US" sz="2400" dirty="0" err="1"/>
              <a:t>các</a:t>
            </a:r>
            <a:r>
              <a:rPr lang="en-US" sz="2400" dirty="0"/>
              <a:t> </a:t>
            </a:r>
            <a:r>
              <a:rPr lang="en-US" sz="2400" dirty="0" err="1"/>
              <a:t>phần</a:t>
            </a:r>
            <a:r>
              <a:rPr lang="en-US" sz="2400" dirty="0"/>
              <a:t> </a:t>
            </a:r>
            <a:r>
              <a:rPr lang="en-US" sz="2400" dirty="0" err="1"/>
              <a:t>tử</a:t>
            </a:r>
            <a:r>
              <a:rPr lang="en-US" sz="2400" dirty="0"/>
              <a:t> HTML</a:t>
            </a:r>
          </a:p>
          <a:p>
            <a:pPr marL="342900" indent="-342900">
              <a:buFont typeface="Arial" panose="020B0604020202020204" pitchFamily="34" charset="0"/>
              <a:buChar char="•"/>
            </a:pPr>
            <a:r>
              <a:rPr lang="en-US" sz="2400" dirty="0"/>
              <a:t>Internal - </a:t>
            </a:r>
            <a:r>
              <a:rPr lang="en-US" sz="2400" dirty="0" err="1"/>
              <a:t>bằng</a:t>
            </a:r>
            <a:r>
              <a:rPr lang="en-US" sz="2400" dirty="0"/>
              <a:t> </a:t>
            </a:r>
            <a:r>
              <a:rPr lang="en-US" sz="2400" dirty="0" err="1"/>
              <a:t>cách</a:t>
            </a:r>
            <a:r>
              <a:rPr lang="en-US" sz="2400" dirty="0"/>
              <a:t> </a:t>
            </a:r>
            <a:r>
              <a:rPr lang="en-US" sz="2400" dirty="0" err="1"/>
              <a:t>sử</a:t>
            </a:r>
            <a:r>
              <a:rPr lang="en-US" sz="2400" dirty="0"/>
              <a:t> </a:t>
            </a:r>
            <a:r>
              <a:rPr lang="en-US" sz="2400" dirty="0" err="1"/>
              <a:t>dụng</a:t>
            </a:r>
            <a:r>
              <a:rPr lang="en-US" sz="2400" dirty="0"/>
              <a:t> tag &lt;style&gt; </a:t>
            </a:r>
            <a:r>
              <a:rPr lang="en-US" sz="2400" dirty="0" err="1"/>
              <a:t>trong</a:t>
            </a:r>
            <a:r>
              <a:rPr lang="en-US" sz="2400" dirty="0"/>
              <a:t> </a:t>
            </a:r>
            <a:r>
              <a:rPr lang="en-US" sz="2400" dirty="0" err="1"/>
              <a:t>phần</a:t>
            </a:r>
            <a:r>
              <a:rPr lang="en-US" sz="2400" dirty="0"/>
              <a:t> &lt;head&gt;</a:t>
            </a:r>
          </a:p>
          <a:p>
            <a:pPr marL="342900" indent="-342900">
              <a:buFont typeface="Arial" panose="020B0604020202020204" pitchFamily="34" charset="0"/>
              <a:buChar char="•"/>
            </a:pPr>
            <a:r>
              <a:rPr lang="en-US" sz="2400" dirty="0"/>
              <a:t>External - </a:t>
            </a:r>
            <a:r>
              <a:rPr lang="en-US" sz="2400" dirty="0" err="1"/>
              <a:t>bằng</a:t>
            </a:r>
            <a:r>
              <a:rPr lang="en-US" sz="2400" dirty="0"/>
              <a:t> </a:t>
            </a:r>
            <a:r>
              <a:rPr lang="en-US" sz="2400" dirty="0" err="1"/>
              <a:t>cách</a:t>
            </a:r>
            <a:r>
              <a:rPr lang="en-US" sz="2400" dirty="0"/>
              <a:t> </a:t>
            </a:r>
            <a:r>
              <a:rPr lang="en-US" sz="2400" dirty="0" err="1"/>
              <a:t>sử</a:t>
            </a:r>
            <a:r>
              <a:rPr lang="en-US" sz="2400" dirty="0"/>
              <a:t> </a:t>
            </a:r>
            <a:r>
              <a:rPr lang="en-US" sz="2400" dirty="0" err="1"/>
              <a:t>dụng</a:t>
            </a:r>
            <a:r>
              <a:rPr lang="en-US" sz="2400" dirty="0"/>
              <a:t> tag &lt;link&gt; </a:t>
            </a:r>
            <a:r>
              <a:rPr lang="en-US" sz="2400" dirty="0" err="1"/>
              <a:t>để</a:t>
            </a:r>
            <a:r>
              <a:rPr lang="en-US" sz="2400" dirty="0"/>
              <a:t> </a:t>
            </a:r>
            <a:r>
              <a:rPr lang="en-US" sz="2400" dirty="0" err="1"/>
              <a:t>liên</a:t>
            </a:r>
            <a:r>
              <a:rPr lang="en-US" sz="2400" dirty="0"/>
              <a:t> </a:t>
            </a:r>
            <a:r>
              <a:rPr lang="en-US" sz="2400" dirty="0" err="1"/>
              <a:t>kết</a:t>
            </a:r>
            <a:r>
              <a:rPr lang="en-US" sz="2400" dirty="0"/>
              <a:t> </a:t>
            </a:r>
            <a:r>
              <a:rPr lang="en-US" sz="2400" dirty="0" err="1"/>
              <a:t>với</a:t>
            </a:r>
            <a:r>
              <a:rPr lang="en-US" sz="2400" dirty="0"/>
              <a:t> </a:t>
            </a:r>
            <a:r>
              <a:rPr lang="en-US" sz="2400" dirty="0" err="1"/>
              <a:t>tệp</a:t>
            </a:r>
            <a:r>
              <a:rPr lang="en-US" sz="2400" dirty="0"/>
              <a:t> CSS </a:t>
            </a:r>
            <a:r>
              <a:rPr lang="en-US" sz="2400" dirty="0" err="1"/>
              <a:t>bên</a:t>
            </a:r>
            <a:r>
              <a:rPr lang="en-US" sz="2400" dirty="0"/>
              <a:t> </a:t>
            </a:r>
            <a:r>
              <a:rPr lang="en-US" sz="2400" dirty="0" err="1"/>
              <a:t>ngoài</a:t>
            </a:r>
            <a:endParaRPr lang="en-US" sz="24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19799759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err="1" smtClean="0">
                <a:solidFill>
                  <a:srgbClr val="EBEBEB"/>
                </a:solidFill>
                <a:latin typeface="Calibri"/>
                <a:cs typeface="Calibri"/>
                <a:sym typeface="Calibri"/>
              </a:rPr>
              <a:t>Luyện</a:t>
            </a:r>
            <a:r>
              <a:rPr lang="en-US" sz="4200" dirty="0" smtClean="0">
                <a:solidFill>
                  <a:srgbClr val="EBEBEB"/>
                </a:solidFill>
                <a:latin typeface="Calibri"/>
                <a:cs typeface="Calibri"/>
                <a:sym typeface="Calibri"/>
              </a:rPr>
              <a:t> </a:t>
            </a:r>
            <a:r>
              <a:rPr lang="en-US" sz="4200" dirty="0" err="1" smtClean="0">
                <a:solidFill>
                  <a:srgbClr val="EBEBEB"/>
                </a:solidFill>
                <a:latin typeface="Calibri"/>
                <a:cs typeface="Calibri"/>
                <a:sym typeface="Calibri"/>
              </a:rPr>
              <a:t>tập</a:t>
            </a:r>
            <a:endParaRPr lang="en-US" sz="4200" dirty="0" smtClean="0">
              <a:solidFill>
                <a:srgbClr val="EBEBEB"/>
              </a:solidFill>
              <a:latin typeface="Calibri"/>
              <a:cs typeface="Calibri"/>
              <a:sym typeface="Calibri"/>
            </a:endParaRPr>
          </a:p>
          <a:p>
            <a:pPr marL="0" marR="0" lvl="0" indent="0" algn="ctr" rtl="0">
              <a:lnSpc>
                <a:spcPct val="100000"/>
              </a:lnSpc>
              <a:spcBef>
                <a:spcPts val="0"/>
              </a:spcBef>
              <a:spcAft>
                <a:spcPts val="0"/>
              </a:spcAft>
              <a:buClr>
                <a:srgbClr val="EBEBEB"/>
              </a:buClr>
              <a:buSzPts val="4200"/>
              <a:buFont typeface="Calibri"/>
              <a:buNone/>
            </a:pP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1792" y="1562906"/>
            <a:ext cx="8980895" cy="5295094"/>
          </a:xfrm>
          <a:prstGeom prst="rect">
            <a:avLst/>
          </a:prstGeom>
        </p:spPr>
      </p:pic>
    </p:spTree>
    <p:extLst>
      <p:ext uri="{BB962C8B-B14F-4D97-AF65-F5344CB8AC3E}">
        <p14:creationId xmlns:p14="http://schemas.microsoft.com/office/powerpoint/2010/main" val="3044162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cs typeface="Calibri"/>
                <a:sym typeface="Calibri"/>
              </a:rPr>
              <a:t>HTML</a:t>
            </a:r>
          </a:p>
          <a:p>
            <a:pPr marL="0" marR="0" lvl="0" indent="0" algn="ctr" rtl="0">
              <a:lnSpc>
                <a:spcPct val="100000"/>
              </a:lnSpc>
              <a:spcBef>
                <a:spcPts val="0"/>
              </a:spcBef>
              <a:spcAft>
                <a:spcPts val="0"/>
              </a:spcAft>
              <a:buClr>
                <a:srgbClr val="EBEBEB"/>
              </a:buClr>
              <a:buSzPts val="4200"/>
              <a:buFont typeface="Calibri"/>
              <a:buNone/>
            </a:pP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en-US" sz="2800" b="1" dirty="0" err="1" smtClean="0"/>
              <a:t>Định</a:t>
            </a:r>
            <a:r>
              <a:rPr lang="en-US" sz="2800" b="1" dirty="0" smtClean="0"/>
              <a:t> </a:t>
            </a:r>
            <a:r>
              <a:rPr lang="en-US" sz="2800" b="1" dirty="0" err="1" smtClean="0"/>
              <a:t>Nghĩa</a:t>
            </a:r>
            <a:r>
              <a:rPr lang="en-US" sz="2800" b="1" dirty="0" smtClean="0"/>
              <a:t>:</a:t>
            </a:r>
          </a:p>
          <a:p>
            <a:endParaRPr lang="en-US" sz="2800" b="1" dirty="0"/>
          </a:p>
          <a:p>
            <a:pPr marL="342900" indent="-342900">
              <a:buFont typeface="Arial" panose="020B0604020202020204" pitchFamily="34" charset="0"/>
              <a:buChar char="•"/>
            </a:pPr>
            <a:r>
              <a:rPr lang="vi-VN" sz="2400" dirty="0"/>
              <a:t>HTML là chữ viết tắt của Hypertext Markup Language ( Ngôn ngữ đánh dấu siêu văn bản). Nó giúp người dùng tạo và cấu trúc các thành phần trong trang web hoặc ứng dụng, phân chia các đoạn văn, heading, links,...</a:t>
            </a:r>
          </a:p>
          <a:p>
            <a:pPr marL="342900" indent="-342900">
              <a:buFont typeface="Arial" panose="020B0604020202020204" pitchFamily="34" charset="0"/>
              <a:buChar char="•"/>
            </a:pPr>
            <a:endParaRPr lang="vi-VN" sz="2400" dirty="0"/>
          </a:p>
          <a:p>
            <a:pPr marL="342900" indent="-342900">
              <a:buFont typeface="Arial" panose="020B0604020202020204" pitchFamily="34" charset="0"/>
              <a:buChar char="•"/>
            </a:pPr>
            <a:r>
              <a:rPr lang="vi-VN" sz="2400" dirty="0"/>
              <a:t>HTML không phải là ngôn ngữ lập trình, đồng nghĩa với việc nó không thể tạo ra các chức năng “động” giống như các ngôn ngữ lập trình khác được.</a:t>
            </a:r>
            <a:endParaRPr lang="en-US" sz="2400" dirty="0"/>
          </a:p>
          <a:p>
            <a:endParaRPr lang="en-US" sz="2800" b="1"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14466709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567" y="1645975"/>
            <a:ext cx="9831651" cy="5185503"/>
          </a:xfrm>
          <a:prstGeom prst="rect">
            <a:avLst/>
          </a:prstGeom>
        </p:spPr>
      </p:pic>
    </p:spTree>
    <p:extLst>
      <p:ext uri="{BB962C8B-B14F-4D97-AF65-F5344CB8AC3E}">
        <p14:creationId xmlns:p14="http://schemas.microsoft.com/office/powerpoint/2010/main" val="18761372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148" y="1762067"/>
            <a:ext cx="10154740" cy="5081390"/>
          </a:xfrm>
          <a:prstGeom prst="rect">
            <a:avLst/>
          </a:prstGeom>
        </p:spPr>
      </p:pic>
    </p:spTree>
    <p:extLst>
      <p:ext uri="{BB962C8B-B14F-4D97-AF65-F5344CB8AC3E}">
        <p14:creationId xmlns:p14="http://schemas.microsoft.com/office/powerpoint/2010/main" val="34131470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err="1" smtClean="0">
                <a:solidFill>
                  <a:srgbClr val="EBEBEB"/>
                </a:solidFill>
                <a:latin typeface="Calibri"/>
                <a:ea typeface="Calibri"/>
                <a:cs typeface="Calibri"/>
                <a:sym typeface="Calibri"/>
              </a:rPr>
              <a:t>Tài</a:t>
            </a:r>
            <a:r>
              <a:rPr lang="en-US" sz="4200" dirty="0" smtClean="0">
                <a:solidFill>
                  <a:srgbClr val="EBEBEB"/>
                </a:solidFill>
                <a:latin typeface="Calibri"/>
                <a:ea typeface="Calibri"/>
                <a:cs typeface="Calibri"/>
                <a:sym typeface="Calibri"/>
              </a:rPr>
              <a:t> </a:t>
            </a:r>
            <a:r>
              <a:rPr lang="en-US" sz="4200" dirty="0" err="1" smtClean="0">
                <a:solidFill>
                  <a:srgbClr val="EBEBEB"/>
                </a:solidFill>
                <a:latin typeface="Calibri"/>
                <a:ea typeface="Calibri"/>
                <a:cs typeface="Calibri"/>
                <a:sym typeface="Calibri"/>
              </a:rPr>
              <a:t>liệu</a:t>
            </a:r>
            <a:r>
              <a:rPr lang="en-US" sz="4200" dirty="0" smtClean="0">
                <a:solidFill>
                  <a:srgbClr val="EBEBEB"/>
                </a:solidFill>
                <a:latin typeface="Calibri"/>
                <a:ea typeface="Calibri"/>
                <a:cs typeface="Calibri"/>
                <a:sym typeface="Calibri"/>
              </a:rPr>
              <a:t> </a:t>
            </a:r>
            <a:r>
              <a:rPr lang="en-US" sz="4200" dirty="0" err="1" smtClean="0">
                <a:solidFill>
                  <a:srgbClr val="EBEBEB"/>
                </a:solidFill>
                <a:latin typeface="Calibri"/>
                <a:ea typeface="Calibri"/>
                <a:cs typeface="Calibri"/>
                <a:sym typeface="Calibri"/>
              </a:rPr>
              <a:t>tham</a:t>
            </a:r>
            <a:r>
              <a:rPr lang="en-US" sz="4200" dirty="0" smtClean="0">
                <a:solidFill>
                  <a:srgbClr val="EBEBEB"/>
                </a:solidFill>
                <a:latin typeface="Calibri"/>
                <a:ea typeface="Calibri"/>
                <a:cs typeface="Calibri"/>
                <a:sym typeface="Calibri"/>
              </a:rPr>
              <a:t> </a:t>
            </a:r>
            <a:r>
              <a:rPr lang="en-US" sz="4200" dirty="0" err="1" smtClean="0">
                <a:solidFill>
                  <a:srgbClr val="EBEBEB"/>
                </a:solidFill>
                <a:latin typeface="Calibri"/>
                <a:ea typeface="Calibri"/>
                <a:cs typeface="Calibri"/>
                <a:sym typeface="Calibri"/>
              </a:rPr>
              <a:t>khảo</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endParaRPr lang="en-US" sz="2400" dirty="0" smtClean="0"/>
          </a:p>
          <a:p>
            <a:pPr marL="342900" indent="-342900">
              <a:buFont typeface="Arial" panose="020B0604020202020204" pitchFamily="34" charset="0"/>
              <a:buChar char="•"/>
            </a:pPr>
            <a:r>
              <a:rPr lang="en-US" sz="2400" dirty="0"/>
              <a:t>HTML: </a:t>
            </a:r>
            <a:r>
              <a:rPr lang="en-US" sz="2400" dirty="0">
                <a:hlinkClick r:id="rId4"/>
              </a:rPr>
              <a:t>https://</a:t>
            </a:r>
            <a:r>
              <a:rPr lang="en-US" sz="2400" dirty="0" smtClean="0">
                <a:hlinkClick r:id="rId4"/>
              </a:rPr>
              <a:t>www.w3schools.com/html/default.asp</a:t>
            </a:r>
            <a:endParaRPr lang="en-US" sz="2400" dirty="0" smtClean="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a:t>CSS: </a:t>
            </a:r>
            <a:r>
              <a:rPr lang="en-US" sz="2400" dirty="0">
                <a:hlinkClick r:id="rId5"/>
              </a:rPr>
              <a:t>https://</a:t>
            </a:r>
            <a:r>
              <a:rPr lang="en-US" sz="2400" dirty="0" smtClean="0">
                <a:hlinkClick r:id="rId5"/>
              </a:rPr>
              <a:t>www.w3schools.com/css/default.asp</a:t>
            </a:r>
            <a:endParaRPr lang="en-US" sz="2400" dirty="0" smtClean="0"/>
          </a:p>
          <a:p>
            <a:endParaRPr lang="en-US" dirty="0" smtClean="0"/>
          </a:p>
          <a:p>
            <a:endParaRPr lang="en-US" dirty="0"/>
          </a:p>
          <a:p>
            <a:endParaRPr lang="en-US" dirty="0" smtClean="0"/>
          </a:p>
          <a:p>
            <a:pPr marL="342900" indent="-342900">
              <a:buFont typeface="Arial" panose="020B0604020202020204" pitchFamily="34" charset="0"/>
              <a:buChar char="•"/>
            </a:pPr>
            <a:r>
              <a:rPr lang="en-US" sz="2400" dirty="0">
                <a:hlinkClick r:id="rId6"/>
              </a:rPr>
              <a:t>https://learn.shayhowe.com/</a:t>
            </a:r>
            <a:endParaRPr lang="en-US" sz="2400" dirty="0"/>
          </a:p>
          <a:p>
            <a:endParaRPr lang="en-US" dirty="0"/>
          </a:p>
        </p:txBody>
      </p:sp>
      <p:pic>
        <p:nvPicPr>
          <p:cNvPr id="92" name="Google Shape;92;p7"/>
          <p:cNvPicPr preferRelativeResize="0"/>
          <p:nvPr/>
        </p:nvPicPr>
        <p:blipFill rotWithShape="1">
          <a:blip r:embed="rId7">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30362898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sp>
        <p:nvSpPr>
          <p:cNvPr id="149" name="Google Shape;149;p11"/>
          <p:cNvSpPr/>
          <p:nvPr/>
        </p:nvSpPr>
        <p:spPr>
          <a:xfrm>
            <a:off x="0" y="-1"/>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 name="Google Shape;150;p11"/>
          <p:cNvSpPr txBox="1">
            <a:spLocks noGrp="1"/>
          </p:cNvSpPr>
          <p:nvPr>
            <p:ph type="title"/>
          </p:nvPr>
        </p:nvSpPr>
        <p:spPr>
          <a:xfrm>
            <a:off x="619830" y="954300"/>
            <a:ext cx="3108600" cy="457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F2F2F2"/>
              </a:buClr>
              <a:buSzPts val="3200"/>
              <a:buFont typeface="Calibri"/>
              <a:buNone/>
            </a:pPr>
            <a:r>
              <a:rPr lang="en-US" sz="5000">
                <a:solidFill>
                  <a:srgbClr val="F2F2F2"/>
                </a:solidFill>
              </a:rPr>
              <a:t>Thank you</a:t>
            </a:r>
            <a:endParaRPr sz="6000"/>
          </a:p>
        </p:txBody>
      </p:sp>
      <p:sp>
        <p:nvSpPr>
          <p:cNvPr id="151" name="Google Shape;151;p11"/>
          <p:cNvSpPr/>
          <p:nvPr/>
        </p:nvSpPr>
        <p:spPr>
          <a:xfrm>
            <a:off x="4215785" y="0"/>
            <a:ext cx="8030690" cy="6858000"/>
          </a:xfrm>
          <a:custGeom>
            <a:avLst/>
            <a:gdLst/>
            <a:ahLst/>
            <a:cxnLst/>
            <a:rect l="l" t="t" r="r" b="b"/>
            <a:pathLst>
              <a:path w="8030690" h="6858000" extrusionOk="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2" name="Google Shape;152;p11"/>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 name="Google Shape;153;p11"/>
          <p:cNvSpPr txBox="1"/>
          <p:nvPr/>
        </p:nvSpPr>
        <p:spPr>
          <a:xfrm>
            <a:off x="4832575" y="379025"/>
            <a:ext cx="7291200" cy="6135600"/>
          </a:xfrm>
          <a:prstGeom prst="rect">
            <a:avLst/>
          </a:prstGeom>
          <a:noFill/>
          <a:ln>
            <a:noFill/>
          </a:ln>
        </p:spPr>
        <p:txBody>
          <a:bodyPr spcFirstLastPara="1" wrap="square" lIns="91425" tIns="91425" rIns="91425" bIns="91425" anchor="t" anchorCtr="0">
            <a:noAutofit/>
          </a:bodyPr>
          <a:lstStyle/>
          <a:p>
            <a:pPr marL="914400" marR="0" lvl="0" indent="0" algn="l" rtl="0">
              <a:lnSpc>
                <a:spcPct val="100000"/>
              </a:lnSpc>
              <a:spcBef>
                <a:spcPts val="0"/>
              </a:spcBef>
              <a:spcAft>
                <a:spcPts val="0"/>
              </a:spcAft>
              <a:buNone/>
            </a:pPr>
            <a:endParaRPr sz="3800">
              <a:latin typeface="Calibri"/>
              <a:ea typeface="Calibri"/>
              <a:cs typeface="Calibri"/>
              <a:sym typeface="Calibri"/>
            </a:endParaRPr>
          </a:p>
        </p:txBody>
      </p:sp>
      <p:pic>
        <p:nvPicPr>
          <p:cNvPr id="154" name="Google Shape;154;p11"/>
          <p:cNvPicPr preferRelativeResize="0"/>
          <p:nvPr/>
        </p:nvPicPr>
        <p:blipFill rotWithShape="1">
          <a:blip r:embed="rId4">
            <a:alphaModFix/>
          </a:blip>
          <a:srcRect/>
          <a:stretch/>
        </p:blipFill>
        <p:spPr>
          <a:xfrm>
            <a:off x="172648" y="89097"/>
            <a:ext cx="3109288" cy="1111571"/>
          </a:xfrm>
          <a:prstGeom prst="rect">
            <a:avLst/>
          </a:prstGeom>
          <a:noFill/>
          <a:ln>
            <a:noFill/>
          </a:ln>
        </p:spPr>
      </p:pic>
      <p:pic>
        <p:nvPicPr>
          <p:cNvPr id="155" name="Google Shape;155;p11"/>
          <p:cNvPicPr preferRelativeResize="0"/>
          <p:nvPr/>
        </p:nvPicPr>
        <p:blipFill>
          <a:blip r:embed="rId5">
            <a:alphaModFix/>
          </a:blip>
          <a:stretch>
            <a:fillRect/>
          </a:stretch>
        </p:blipFill>
        <p:spPr>
          <a:xfrm>
            <a:off x="5967375" y="1200675"/>
            <a:ext cx="4797750" cy="4797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cs typeface="Calibri"/>
                <a:sym typeface="Calibri"/>
              </a:rPr>
              <a:t>CSS</a:t>
            </a:r>
          </a:p>
          <a:p>
            <a:pPr marL="0" marR="0" lvl="0" indent="0" algn="ctr" rtl="0">
              <a:lnSpc>
                <a:spcPct val="100000"/>
              </a:lnSpc>
              <a:spcBef>
                <a:spcPts val="0"/>
              </a:spcBef>
              <a:spcAft>
                <a:spcPts val="0"/>
              </a:spcAft>
              <a:buClr>
                <a:srgbClr val="EBEBEB"/>
              </a:buClr>
              <a:buSzPts val="4200"/>
              <a:buFont typeface="Calibri"/>
              <a:buNone/>
            </a:pP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en-US" sz="2800" b="1" dirty="0" err="1" smtClean="0"/>
              <a:t>Định</a:t>
            </a:r>
            <a:r>
              <a:rPr lang="en-US" sz="2800" b="1" dirty="0" smtClean="0"/>
              <a:t> </a:t>
            </a:r>
            <a:r>
              <a:rPr lang="en-US" sz="2800" b="1" dirty="0" err="1"/>
              <a:t>Nghĩa</a:t>
            </a:r>
            <a:r>
              <a:rPr lang="en-US" sz="2800" b="1" dirty="0"/>
              <a:t>:</a:t>
            </a:r>
          </a:p>
          <a:p>
            <a:endParaRPr lang="en-US" dirty="0" smtClean="0"/>
          </a:p>
          <a:p>
            <a:endParaRPr lang="en-US" dirty="0"/>
          </a:p>
          <a:p>
            <a:pPr marL="285750" indent="-285750">
              <a:buFont typeface="Arial" panose="020B0604020202020204" pitchFamily="34" charset="0"/>
              <a:buChar char="•"/>
            </a:pPr>
            <a:r>
              <a:rPr lang="vi-VN" sz="2400" dirty="0"/>
              <a:t>CSS (Cascading Style Sheets</a:t>
            </a:r>
            <a:r>
              <a:rPr lang="vi-VN" sz="2400" dirty="0" smtClean="0"/>
              <a:t>): </a:t>
            </a:r>
            <a:r>
              <a:rPr lang="vi-VN" sz="2400" dirty="0"/>
              <a:t>định nghĩa về cách hiển thị của một tài liệu HTML. CSS đặc biệt hữu ích trong việc thiết kế Web. </a:t>
            </a:r>
            <a:endParaRPr lang="en-US" sz="2400" dirty="0" smtClean="0"/>
          </a:p>
          <a:p>
            <a:pPr marL="285750" indent="-285750">
              <a:buFont typeface="Arial" panose="020B0604020202020204" pitchFamily="34" charset="0"/>
              <a:buChar char="•"/>
            </a:pPr>
            <a:endParaRPr lang="vi-VN" sz="2400" dirty="0"/>
          </a:p>
          <a:p>
            <a:pPr marL="285750" indent="-285750">
              <a:buFont typeface="Arial" panose="020B0604020202020204" pitchFamily="34" charset="0"/>
              <a:buChar char="•"/>
            </a:pPr>
            <a:r>
              <a:rPr lang="vi-VN" sz="2400" dirty="0"/>
              <a:t>Nó giúp cho người thiết kế dễ dàng áp đặt các phong cách đã được thiết kế lên bất kì page nào của website một cách nhanh chóng, đồng bộ.</a:t>
            </a:r>
            <a:endParaRPr lang="en-US" sz="24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26608349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cs typeface="Calibri"/>
                <a:sym typeface="Calibri"/>
              </a:rPr>
              <a:t>HTML &amp; CSS</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vi-VN" sz="2400" dirty="0"/>
              <a:t>HTML và CSS độc lập với nhau. Css không nên được viết trong HTML và ngược lại</a:t>
            </a:r>
            <a:r>
              <a:rPr lang="vi-VN" sz="2400" dirty="0" smtClean="0"/>
              <a:t>.</a:t>
            </a:r>
            <a:endParaRPr lang="en-US" sz="2400" dirty="0" smtClean="0"/>
          </a:p>
          <a:p>
            <a:endParaRPr lang="vi-VN" sz="2400" dirty="0"/>
          </a:p>
          <a:p>
            <a:pPr marL="342900" indent="-342900">
              <a:buFont typeface="Arial" panose="020B0604020202020204" pitchFamily="34" charset="0"/>
              <a:buChar char="•"/>
            </a:pPr>
            <a:r>
              <a:rPr lang="vi-VN" sz="2400" dirty="0"/>
              <a:t>HTML sẽ luôn đại diện cho nội dung và CSS sẽ luôn đại diện cho sự xuất hiện của nội dung đó</a:t>
            </a:r>
            <a:r>
              <a:rPr lang="vi-VN" sz="2400" dirty="0" smtClean="0"/>
              <a:t>.</a:t>
            </a:r>
            <a:endParaRPr lang="en-US" sz="2400" dirty="0" smtClean="0"/>
          </a:p>
          <a:p>
            <a:pPr marL="342900" indent="-342900">
              <a:buFont typeface="Arial" panose="020B0604020202020204" pitchFamily="34" charset="0"/>
              <a:buChar char="•"/>
            </a:pPr>
            <a:endParaRPr lang="vi-VN" sz="2400" dirty="0"/>
          </a:p>
          <a:p>
            <a:pPr marL="342900" indent="-342900">
              <a:buFont typeface="Arial" panose="020B0604020202020204" pitchFamily="34" charset="0"/>
              <a:buChar char="•"/>
            </a:pPr>
            <a:r>
              <a:rPr lang="vi-VN" sz="2400" dirty="0"/>
              <a:t>Nếu xem HTML giống như là một người, CSS giống như là quần áo.</a:t>
            </a:r>
            <a:endParaRPr lang="en-US" sz="24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35530649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pPr algn="ctr"/>
            <a:endParaRPr lang="en-US" sz="4000" dirty="0" smtClean="0"/>
          </a:p>
          <a:p>
            <a:pPr algn="ctr"/>
            <a:endParaRPr lang="en-US" sz="4000" dirty="0"/>
          </a:p>
          <a:p>
            <a:pPr algn="ctr"/>
            <a:endParaRPr lang="en-US" sz="4000" dirty="0" smtClean="0"/>
          </a:p>
          <a:p>
            <a:pPr algn="ctr"/>
            <a:r>
              <a:rPr lang="en-US" sz="6000" dirty="0" err="1" smtClean="0"/>
              <a:t>Hiểu</a:t>
            </a:r>
            <a:r>
              <a:rPr lang="en-US" sz="6000" dirty="0" smtClean="0"/>
              <a:t> </a:t>
            </a:r>
            <a:r>
              <a:rPr lang="en-US" sz="6000" dirty="0" err="1" smtClean="0"/>
              <a:t>về</a:t>
            </a:r>
            <a:r>
              <a:rPr lang="en-US" sz="6000" dirty="0" smtClean="0"/>
              <a:t> HTML</a:t>
            </a:r>
            <a:endParaRPr lang="en-US" sz="60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31520121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cs typeface="Calibri"/>
                <a:sym typeface="Calibri"/>
              </a:rPr>
              <a:t>Elements</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0" y="1704021"/>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en-US" sz="2800" b="1" dirty="0" err="1" smtClean="0"/>
              <a:t>Định</a:t>
            </a:r>
            <a:r>
              <a:rPr lang="en-US" sz="2800" b="1" dirty="0" smtClean="0"/>
              <a:t> </a:t>
            </a:r>
            <a:r>
              <a:rPr lang="en-US" sz="2800" b="1" dirty="0" err="1" smtClean="0"/>
              <a:t>nghĩa</a:t>
            </a:r>
            <a:r>
              <a:rPr lang="en-US" sz="2800" dirty="0" smtClean="0"/>
              <a:t>:</a:t>
            </a:r>
          </a:p>
          <a:p>
            <a:pPr marL="342900" indent="-342900">
              <a:buFont typeface="Arial" panose="020B0604020202020204" pitchFamily="34" charset="0"/>
              <a:buChar char="•"/>
            </a:pPr>
            <a:r>
              <a:rPr lang="en-US" sz="2400" dirty="0" smtClean="0"/>
              <a:t>Elements - </a:t>
            </a:r>
            <a:r>
              <a:rPr lang="en-US" sz="2400" dirty="0" err="1" smtClean="0"/>
              <a:t>phần</a:t>
            </a:r>
            <a:r>
              <a:rPr lang="en-US" sz="2400" dirty="0" smtClean="0"/>
              <a:t> </a:t>
            </a:r>
            <a:r>
              <a:rPr lang="en-US" sz="2400" dirty="0" err="1" smtClean="0"/>
              <a:t>tử</a:t>
            </a:r>
            <a:r>
              <a:rPr lang="en-US" sz="2400" dirty="0" smtClean="0"/>
              <a:t> </a:t>
            </a:r>
            <a:r>
              <a:rPr lang="vi-VN" sz="2400" dirty="0"/>
              <a:t>các ký hiệu xác định cấu trúc và nội dung của các đối tượng trên một trang. Một số phần tử được sử dụng thường xuyên hơn VD: &lt;h*&gt;&lt;/h*&gt;(với * có các cấp độ từ 1 đến 6), &lt;div&gt;&lt;/div</a:t>
            </a:r>
            <a:r>
              <a:rPr lang="vi-VN" sz="2400" dirty="0" smtClean="0"/>
              <a:t>&gt;,...</a:t>
            </a:r>
            <a:endParaRPr lang="en-US" sz="2400" dirty="0" smtClean="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vi-VN" sz="2400" dirty="0"/>
              <a:t>Các phần tử được xác định bằng cách sử dụng các dấu Lớn hơn và bé hơn "&lt;...&gt;" bao quanh phần tử.</a:t>
            </a:r>
            <a:endParaRPr lang="en-US" sz="24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2" name="Picture 1"/>
          <p:cNvPicPr>
            <a:picLocks noChangeAspect="1"/>
          </p:cNvPicPr>
          <p:nvPr/>
        </p:nvPicPr>
        <p:blipFill>
          <a:blip r:embed="rId5"/>
          <a:stretch>
            <a:fillRect/>
          </a:stretch>
        </p:blipFill>
        <p:spPr>
          <a:xfrm>
            <a:off x="3361391" y="5321380"/>
            <a:ext cx="5703884" cy="1311361"/>
          </a:xfrm>
          <a:prstGeom prst="rect">
            <a:avLst/>
          </a:prstGeom>
        </p:spPr>
      </p:pic>
    </p:spTree>
    <p:extLst>
      <p:ext uri="{BB962C8B-B14F-4D97-AF65-F5344CB8AC3E}">
        <p14:creationId xmlns:p14="http://schemas.microsoft.com/office/powerpoint/2010/main" val="28680476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err="1" smtClean="0">
                <a:solidFill>
                  <a:srgbClr val="EBEBEB"/>
                </a:solidFill>
                <a:latin typeface="Calibri"/>
                <a:ea typeface="Calibri"/>
                <a:cs typeface="Calibri"/>
                <a:sym typeface="Calibri"/>
              </a:rPr>
              <a:t>Thẻ</a:t>
            </a:r>
            <a:r>
              <a:rPr lang="en-US" sz="4200" dirty="0" smtClean="0">
                <a:solidFill>
                  <a:srgbClr val="EBEBEB"/>
                </a:solidFill>
                <a:latin typeface="Calibri"/>
                <a:ea typeface="Calibri"/>
                <a:cs typeface="Calibri"/>
                <a:sym typeface="Calibri"/>
              </a:rPr>
              <a:t> (tag)</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0" y="1762067"/>
            <a:ext cx="12512841" cy="6114608"/>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en-US" sz="2800" b="1" dirty="0" err="1"/>
              <a:t>Định</a:t>
            </a:r>
            <a:r>
              <a:rPr lang="en-US" sz="2800" b="1" dirty="0"/>
              <a:t> </a:t>
            </a:r>
            <a:r>
              <a:rPr lang="en-US" sz="2800" b="1" dirty="0" err="1"/>
              <a:t>nghĩa</a:t>
            </a:r>
            <a:r>
              <a:rPr lang="en-US" sz="2800" b="1" dirty="0" smtClean="0"/>
              <a:t>:</a:t>
            </a:r>
            <a:endParaRPr lang="en-US" sz="2800" dirty="0" smtClean="0"/>
          </a:p>
          <a:p>
            <a:pPr marL="0" indent="0">
              <a:buNone/>
            </a:pPr>
            <a:r>
              <a:rPr lang="vi-VN" sz="2400" dirty="0"/>
              <a:t>HTML là một ngôn ngữ trình bày thuần túy nên khi sử dụng HTML, chỉ có thể định nghĩa những đối tượng hiển thị và cách hiển thị của đối tượng đó trên trang web thông qua các thẻ.</a:t>
            </a:r>
          </a:p>
          <a:p>
            <a:pPr marL="0" indent="0">
              <a:buNone/>
            </a:pPr>
            <a:endParaRPr lang="en-US" sz="2400" dirty="0" smtClean="0"/>
          </a:p>
          <a:p>
            <a:pPr marL="0" indent="0">
              <a:buNone/>
            </a:pPr>
            <a:r>
              <a:rPr lang="vi-VN" sz="2400" dirty="0" smtClean="0"/>
              <a:t>Cách </a:t>
            </a:r>
            <a:r>
              <a:rPr lang="vi-VN" sz="2400" dirty="0"/>
              <a:t>xác định các thẻ(tag) trong HTML:</a:t>
            </a:r>
            <a:endParaRPr lang="en-US" sz="2400" dirty="0"/>
          </a:p>
          <a:p>
            <a:endParaRPr lang="en-US" sz="20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8663" y="4960188"/>
            <a:ext cx="8934949" cy="2789154"/>
          </a:xfrm>
          <a:prstGeom prst="rect">
            <a:avLst/>
          </a:prstGeom>
        </p:spPr>
      </p:pic>
    </p:spTree>
    <p:extLst>
      <p:ext uri="{BB962C8B-B14F-4D97-AF65-F5344CB8AC3E}">
        <p14:creationId xmlns:p14="http://schemas.microsoft.com/office/powerpoint/2010/main" val="34008155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2999874" y="433137"/>
            <a:ext cx="7138737" cy="13289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ea typeface="Calibri"/>
                <a:cs typeface="Calibri"/>
                <a:sym typeface="Calibri"/>
              </a:rPr>
              <a:t>HTML Tag: </a:t>
            </a:r>
          </a:p>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ea typeface="Calibri"/>
                <a:cs typeface="Calibri"/>
                <a:sym typeface="Calibri"/>
              </a:rPr>
              <a:t>block-level </a:t>
            </a:r>
            <a:r>
              <a:rPr lang="en-US" sz="4200" dirty="0" err="1" smtClean="0">
                <a:solidFill>
                  <a:srgbClr val="EBEBEB"/>
                </a:solidFill>
                <a:latin typeface="Calibri"/>
                <a:ea typeface="Calibri"/>
                <a:cs typeface="Calibri"/>
                <a:sym typeface="Calibri"/>
              </a:rPr>
              <a:t>và</a:t>
            </a:r>
            <a:r>
              <a:rPr lang="en-US" sz="4200" dirty="0" smtClean="0">
                <a:solidFill>
                  <a:srgbClr val="EBEBEB"/>
                </a:solidFill>
                <a:latin typeface="Calibri"/>
                <a:ea typeface="Calibri"/>
                <a:cs typeface="Calibri"/>
                <a:sym typeface="Calibri"/>
              </a:rPr>
              <a:t> inline tags</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sz="2400" dirty="0" smtClean="0"/>
          </a:p>
          <a:p>
            <a:r>
              <a:rPr lang="vi-VN" sz="2800" b="1" dirty="0" smtClean="0"/>
              <a:t>Block-level</a:t>
            </a:r>
            <a:r>
              <a:rPr lang="vi-VN" sz="2400" dirty="0"/>
              <a:t>: sẽ sử dụng toàn không gian trang web và luôn bắt đầu dòng mới của trang web. Headings và paragraph là những ví dụ chính của block tags</a:t>
            </a:r>
            <a:r>
              <a:rPr lang="vi-VN" sz="2400" dirty="0" smtClean="0"/>
              <a:t>.</a:t>
            </a:r>
            <a:endParaRPr lang="en-US" sz="2400" dirty="0" smtClean="0"/>
          </a:p>
          <a:p>
            <a:endParaRPr lang="vi-VN" sz="2400" dirty="0"/>
          </a:p>
          <a:p>
            <a:r>
              <a:rPr lang="vi-VN" sz="2400" dirty="0"/>
              <a:t>3 block level tags của mỗi trang HTML cần có những tag như là &lt;html&gt;, &lt;head&gt;, và &lt;body</a:t>
            </a:r>
            <a:r>
              <a:rPr lang="vi-VN" sz="2400" dirty="0" smtClean="0"/>
              <a:t>&gt;.</a:t>
            </a:r>
            <a:endParaRPr lang="en-US" sz="2400" dirty="0" smtClean="0"/>
          </a:p>
          <a:p>
            <a:endParaRPr lang="vi-VN" sz="2400" dirty="0"/>
          </a:p>
          <a:p>
            <a:r>
              <a:rPr lang="en-US" sz="2400" dirty="0" smtClean="0"/>
              <a:t>	</a:t>
            </a:r>
            <a:r>
              <a:rPr lang="vi-VN" sz="2400" dirty="0" smtClean="0"/>
              <a:t>&lt;html</a:t>
            </a:r>
            <a:r>
              <a:rPr lang="vi-VN" sz="2400" dirty="0"/>
              <a:t>&gt;&lt;/html&gt; là element cao nhất dùng để đóng gói mỗi trang HTML</a:t>
            </a:r>
            <a:r>
              <a:rPr lang="vi-VN" sz="2400" dirty="0" smtClean="0"/>
              <a:t>.</a:t>
            </a:r>
            <a:endParaRPr lang="en-US" sz="2400" dirty="0" smtClean="0"/>
          </a:p>
          <a:p>
            <a:endParaRPr lang="vi-VN" sz="2400" dirty="0"/>
          </a:p>
          <a:p>
            <a:r>
              <a:rPr lang="en-US" sz="2400" dirty="0" smtClean="0"/>
              <a:t>	</a:t>
            </a:r>
            <a:r>
              <a:rPr lang="vi-VN" sz="2400" dirty="0" smtClean="0"/>
              <a:t>&lt;head</a:t>
            </a:r>
            <a:r>
              <a:rPr lang="vi-VN" sz="2400" dirty="0"/>
              <a:t>&gt;&lt;/head&gt; chứa các thông tin meta như là tiêu đề trang và charset</a:t>
            </a:r>
            <a:r>
              <a:rPr lang="vi-VN" sz="2400" dirty="0" smtClean="0"/>
              <a:t>.</a:t>
            </a:r>
            <a:endParaRPr lang="en-US" sz="2400" dirty="0" smtClean="0"/>
          </a:p>
          <a:p>
            <a:endParaRPr lang="vi-VN" sz="2400" dirty="0"/>
          </a:p>
          <a:p>
            <a:r>
              <a:rPr lang="en-US" sz="2400" dirty="0" smtClean="0"/>
              <a:t>	</a:t>
            </a:r>
            <a:r>
              <a:rPr lang="vi-VN" sz="2400" dirty="0" smtClean="0"/>
              <a:t>&lt;</a:t>
            </a:r>
            <a:r>
              <a:rPr lang="vi-VN" sz="2400" dirty="0"/>
              <a:t>body&gt;&lt;/body&gt; tag dùng để đóng gói tất cả nội dung sẽ hiện trên trang.</a:t>
            </a:r>
            <a:endParaRPr lang="en-US" sz="2400" dirty="0"/>
          </a:p>
          <a:p>
            <a:endParaRPr lang="en-US" sz="20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2629103114"/>
      </p:ext>
    </p:extLst>
  </p:cSld>
  <p:clrMapOvr>
    <a:masterClrMapping/>
  </p:clrMapOvr>
  <p:timing>
    <p:tnLst>
      <p:par>
        <p:cTn id="1" dur="indefinite" restart="never" nodeType="tmRoot"/>
      </p:par>
    </p:tnLst>
  </p:timing>
</p:sld>
</file>

<file path=ppt/theme/theme1.xml><?xml version="1.0" encoding="utf-8"?>
<a:theme xmlns:a="http://schemas.openxmlformats.org/drawingml/2006/main" name="Ion">
  <a:themeElements>
    <a:clrScheme name="Custom 1">
      <a:dk1>
        <a:srgbClr val="000000"/>
      </a:dk1>
      <a:lt1>
        <a:srgbClr val="FFFFFF"/>
      </a:lt1>
      <a:dk2>
        <a:srgbClr val="13789E"/>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356</TotalTime>
  <Words>1682</Words>
  <Application>Microsoft Office PowerPoint</Application>
  <PresentationFormat>Widescreen</PresentationFormat>
  <Paragraphs>281</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Noto Sans Symbols</vt:lpstr>
      <vt:lpstr>Arial</vt:lpstr>
      <vt:lpstr>Calibri</vt:lpstr>
      <vt:lpstr>Times New Roman</vt:lpstr>
      <vt:lpstr>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User</cp:lastModifiedBy>
  <cp:revision>29</cp:revision>
  <dcterms:modified xsi:type="dcterms:W3CDTF">2022-05-06T04:19:29Z</dcterms:modified>
</cp:coreProperties>
</file>